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8.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9.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0.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3.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4.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5.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6.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23.xml" ContentType="application/vnd.openxmlformats-officedocument.presentationml.notesSlide+xml"/>
  <Override PartName="/ppt/tags/tag52.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31.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32.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33.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34.xml" ContentType="application/vnd.openxmlformats-officedocument.presentationml.notesSlide+xml"/>
  <Override PartName="/ppt/tags/tag63.xml" ContentType="application/vnd.openxmlformats-officedocument.presentationml.tags+xml"/>
  <Override PartName="/ppt/notesSlides/notesSlide35.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36.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37.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71.xml" ContentType="application/vnd.openxmlformats-officedocument.presentationml.tags+xml"/>
  <Override PartName="/ppt/notesSlides/notesSlide46.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257" r:id="rId3"/>
    <p:sldId id="274" r:id="rId4"/>
    <p:sldId id="273" r:id="rId5"/>
    <p:sldId id="269" r:id="rId6"/>
    <p:sldId id="275" r:id="rId7"/>
    <p:sldId id="276" r:id="rId8"/>
    <p:sldId id="277" r:id="rId9"/>
    <p:sldId id="278" r:id="rId10"/>
    <p:sldId id="282" r:id="rId11"/>
    <p:sldId id="279" r:id="rId12"/>
    <p:sldId id="280" r:id="rId13"/>
    <p:sldId id="281" r:id="rId14"/>
    <p:sldId id="283" r:id="rId15"/>
    <p:sldId id="284" r:id="rId16"/>
    <p:sldId id="285" r:id="rId17"/>
    <p:sldId id="286" r:id="rId18"/>
    <p:sldId id="287" r:id="rId19"/>
    <p:sldId id="288" r:id="rId20"/>
    <p:sldId id="258" r:id="rId21"/>
    <p:sldId id="291" r:id="rId22"/>
    <p:sldId id="293" r:id="rId23"/>
    <p:sldId id="294" r:id="rId24"/>
    <p:sldId id="295" r:id="rId25"/>
    <p:sldId id="296" r:id="rId26"/>
    <p:sldId id="325"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2" r:id="rId42"/>
    <p:sldId id="313" r:id="rId43"/>
    <p:sldId id="260" r:id="rId44"/>
    <p:sldId id="322" r:id="rId45"/>
    <p:sldId id="315" r:id="rId46"/>
    <p:sldId id="323" r:id="rId47"/>
    <p:sldId id="317" r:id="rId48"/>
    <p:sldId id="320" r:id="rId49"/>
    <p:sldId id="324" r:id="rId50"/>
    <p:sldId id="327" r:id="rId51"/>
    <p:sldId id="328" r:id="rId52"/>
    <p:sldId id="329" r:id="rId53"/>
    <p:sldId id="332" r:id="rId54"/>
    <p:sldId id="330" r:id="rId55"/>
    <p:sldId id="333" r:id="rId56"/>
    <p:sldId id="334" r:id="rId57"/>
    <p:sldId id="326" r:id="rId58"/>
    <p:sldId id="335" r:id="rId59"/>
    <p:sldId id="321" r:id="rId6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5" autoAdjust="0"/>
    <p:restoredTop sz="74818" autoAdjust="0"/>
  </p:normalViewPr>
  <p:slideViewPr>
    <p:cSldViewPr snapToGrid="0">
      <p:cViewPr>
        <p:scale>
          <a:sx n="81" d="100"/>
          <a:sy n="81" d="100"/>
        </p:scale>
        <p:origin x="-7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9E754D-FE14-40AF-AE81-BCB6B17CC7AB}" type="datetimeFigureOut">
              <a:rPr lang="fr-CA" smtClean="0"/>
              <a:t>2018-09-20</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C2B3D3-E0DB-49A2-8115-A20A901773FF}" type="slidenum">
              <a:rPr lang="fr-CA" smtClean="0"/>
              <a:t>‹N°›</a:t>
            </a:fld>
            <a:endParaRPr lang="fr-CA"/>
          </a:p>
        </p:txBody>
      </p:sp>
    </p:spTree>
    <p:extLst>
      <p:ext uri="{BB962C8B-B14F-4D97-AF65-F5344CB8AC3E}">
        <p14:creationId xmlns:p14="http://schemas.microsoft.com/office/powerpoint/2010/main" val="2721919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DC2B3D3-E0DB-49A2-8115-A20A901773FF}" type="slidenum">
              <a:rPr lang="fr-CA" smtClean="0"/>
              <a:t>1</a:t>
            </a:fld>
            <a:endParaRPr lang="fr-CA"/>
          </a:p>
        </p:txBody>
      </p:sp>
    </p:spTree>
    <p:extLst>
      <p:ext uri="{BB962C8B-B14F-4D97-AF65-F5344CB8AC3E}">
        <p14:creationId xmlns:p14="http://schemas.microsoft.com/office/powerpoint/2010/main" val="2123209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E94B26D2-E2CC-4F80-AA96-FFFC19EAB8EB}" type="slidenum">
              <a:rPr lang="fr-CA" smtClean="0"/>
              <a:pPr/>
              <a:t>13</a:t>
            </a:fld>
            <a:endParaRPr lang="fr-CA"/>
          </a:p>
        </p:txBody>
      </p:sp>
    </p:spTree>
    <p:extLst>
      <p:ext uri="{BB962C8B-B14F-4D97-AF65-F5344CB8AC3E}">
        <p14:creationId xmlns:p14="http://schemas.microsoft.com/office/powerpoint/2010/main" val="730230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94B26D2-E2CC-4F80-AA96-FFFC19EAB8EB}" type="slidenum">
              <a:rPr lang="fr-CA" smtClean="0"/>
              <a:pPr/>
              <a:t>14</a:t>
            </a:fld>
            <a:endParaRPr lang="fr-CA"/>
          </a:p>
        </p:txBody>
      </p:sp>
    </p:spTree>
    <p:extLst>
      <p:ext uri="{BB962C8B-B14F-4D97-AF65-F5344CB8AC3E}">
        <p14:creationId xmlns:p14="http://schemas.microsoft.com/office/powerpoint/2010/main" val="4129466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E94B26D2-E2CC-4F80-AA96-FFFC19EAB8EB}" type="slidenum">
              <a:rPr lang="fr-CA" smtClean="0"/>
              <a:pPr/>
              <a:t>15</a:t>
            </a:fld>
            <a:endParaRPr lang="fr-CA"/>
          </a:p>
        </p:txBody>
      </p:sp>
    </p:spTree>
    <p:extLst>
      <p:ext uri="{BB962C8B-B14F-4D97-AF65-F5344CB8AC3E}">
        <p14:creationId xmlns:p14="http://schemas.microsoft.com/office/powerpoint/2010/main" val="1837204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E94B26D2-E2CC-4F80-AA96-FFFC19EAB8EB}" type="slidenum">
              <a:rPr lang="fr-CA" smtClean="0"/>
              <a:pPr/>
              <a:t>16</a:t>
            </a:fld>
            <a:endParaRPr lang="fr-CA"/>
          </a:p>
        </p:txBody>
      </p:sp>
    </p:spTree>
    <p:extLst>
      <p:ext uri="{BB962C8B-B14F-4D97-AF65-F5344CB8AC3E}">
        <p14:creationId xmlns:p14="http://schemas.microsoft.com/office/powerpoint/2010/main" val="756895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E94B26D2-E2CC-4F80-AA96-FFFC19EAB8EB}" type="slidenum">
              <a:rPr lang="fr-CA" smtClean="0"/>
              <a:pPr/>
              <a:t>17</a:t>
            </a:fld>
            <a:endParaRPr lang="fr-CA"/>
          </a:p>
        </p:txBody>
      </p:sp>
    </p:spTree>
    <p:extLst>
      <p:ext uri="{BB962C8B-B14F-4D97-AF65-F5344CB8AC3E}">
        <p14:creationId xmlns:p14="http://schemas.microsoft.com/office/powerpoint/2010/main" val="3829660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E94B26D2-E2CC-4F80-AA96-FFFC19EAB8EB}" type="slidenum">
              <a:rPr lang="fr-CA" smtClean="0"/>
              <a:pPr/>
              <a:t>18</a:t>
            </a:fld>
            <a:endParaRPr lang="fr-CA"/>
          </a:p>
        </p:txBody>
      </p:sp>
    </p:spTree>
    <p:extLst>
      <p:ext uri="{BB962C8B-B14F-4D97-AF65-F5344CB8AC3E}">
        <p14:creationId xmlns:p14="http://schemas.microsoft.com/office/powerpoint/2010/main" val="2587974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E94B26D2-E2CC-4F80-AA96-FFFC19EAB8EB}" type="slidenum">
              <a:rPr lang="fr-CA" smtClean="0"/>
              <a:pPr/>
              <a:t>19</a:t>
            </a:fld>
            <a:endParaRPr lang="fr-CA"/>
          </a:p>
        </p:txBody>
      </p:sp>
    </p:spTree>
    <p:extLst>
      <p:ext uri="{BB962C8B-B14F-4D97-AF65-F5344CB8AC3E}">
        <p14:creationId xmlns:p14="http://schemas.microsoft.com/office/powerpoint/2010/main" val="552233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E94B26D2-E2CC-4F80-AA96-FFFC19EAB8EB}" type="slidenum">
              <a:rPr lang="fr-CA" smtClean="0"/>
              <a:pPr/>
              <a:t>22</a:t>
            </a:fld>
            <a:endParaRPr lang="fr-CA"/>
          </a:p>
        </p:txBody>
      </p:sp>
    </p:spTree>
    <p:extLst>
      <p:ext uri="{BB962C8B-B14F-4D97-AF65-F5344CB8AC3E}">
        <p14:creationId xmlns:p14="http://schemas.microsoft.com/office/powerpoint/2010/main" val="513926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smtClean="0"/>
          </a:p>
        </p:txBody>
      </p:sp>
      <p:sp>
        <p:nvSpPr>
          <p:cNvPr id="4" name="Espace réservé du numéro de diapositive 3"/>
          <p:cNvSpPr>
            <a:spLocks noGrp="1"/>
          </p:cNvSpPr>
          <p:nvPr>
            <p:ph type="sldNum" sz="quarter" idx="10"/>
          </p:nvPr>
        </p:nvSpPr>
        <p:spPr/>
        <p:txBody>
          <a:bodyPr/>
          <a:lstStyle/>
          <a:p>
            <a:fld id="{E94B26D2-E2CC-4F80-AA96-FFFC19EAB8EB}" type="slidenum">
              <a:rPr lang="fr-CA" smtClean="0"/>
              <a:pPr/>
              <a:t>23</a:t>
            </a:fld>
            <a:endParaRPr lang="fr-CA"/>
          </a:p>
        </p:txBody>
      </p:sp>
    </p:spTree>
    <p:extLst>
      <p:ext uri="{BB962C8B-B14F-4D97-AF65-F5344CB8AC3E}">
        <p14:creationId xmlns:p14="http://schemas.microsoft.com/office/powerpoint/2010/main" val="4138906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E94B26D2-E2CC-4F80-AA96-FFFC19EAB8EB}" type="slidenum">
              <a:rPr lang="fr-CA" smtClean="0"/>
              <a:pPr/>
              <a:t>24</a:t>
            </a:fld>
            <a:endParaRPr lang="fr-CA"/>
          </a:p>
        </p:txBody>
      </p:sp>
    </p:spTree>
    <p:extLst>
      <p:ext uri="{BB962C8B-B14F-4D97-AF65-F5344CB8AC3E}">
        <p14:creationId xmlns:p14="http://schemas.microsoft.com/office/powerpoint/2010/main" val="3648238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CA" baseline="0" dirty="0" smtClean="0"/>
          </a:p>
          <a:p>
            <a:endParaRPr lang="fr-CA" dirty="0"/>
          </a:p>
        </p:txBody>
      </p:sp>
      <p:sp>
        <p:nvSpPr>
          <p:cNvPr id="4" name="Espace réservé du numéro de diapositive 3"/>
          <p:cNvSpPr>
            <a:spLocks noGrp="1"/>
          </p:cNvSpPr>
          <p:nvPr>
            <p:ph type="sldNum" sz="quarter" idx="10"/>
          </p:nvPr>
        </p:nvSpPr>
        <p:spPr/>
        <p:txBody>
          <a:bodyPr/>
          <a:lstStyle/>
          <a:p>
            <a:fld id="{ADC2B3D3-E0DB-49A2-8115-A20A901773FF}" type="slidenum">
              <a:rPr lang="fr-CA" smtClean="0"/>
              <a:t>3</a:t>
            </a:fld>
            <a:endParaRPr lang="fr-CA"/>
          </a:p>
        </p:txBody>
      </p:sp>
    </p:spTree>
    <p:extLst>
      <p:ext uri="{BB962C8B-B14F-4D97-AF65-F5344CB8AC3E}">
        <p14:creationId xmlns:p14="http://schemas.microsoft.com/office/powerpoint/2010/main" val="899889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04433">
              <a:defRPr/>
            </a:pPr>
            <a:endParaRPr lang="fr-CA" dirty="0"/>
          </a:p>
        </p:txBody>
      </p:sp>
      <p:sp>
        <p:nvSpPr>
          <p:cNvPr id="4" name="Espace réservé du numéro de diapositive 3"/>
          <p:cNvSpPr>
            <a:spLocks noGrp="1"/>
          </p:cNvSpPr>
          <p:nvPr>
            <p:ph type="sldNum" sz="quarter" idx="10"/>
          </p:nvPr>
        </p:nvSpPr>
        <p:spPr/>
        <p:txBody>
          <a:bodyPr/>
          <a:lstStyle/>
          <a:p>
            <a:fld id="{E94B26D2-E2CC-4F80-AA96-FFFC19EAB8EB}" type="slidenum">
              <a:rPr lang="fr-CA" smtClean="0"/>
              <a:pPr/>
              <a:t>25</a:t>
            </a:fld>
            <a:endParaRPr lang="fr-CA"/>
          </a:p>
        </p:txBody>
      </p:sp>
    </p:spTree>
    <p:extLst>
      <p:ext uri="{BB962C8B-B14F-4D97-AF65-F5344CB8AC3E}">
        <p14:creationId xmlns:p14="http://schemas.microsoft.com/office/powerpoint/2010/main" val="2150714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E94B26D2-E2CC-4F80-AA96-FFFC19EAB8EB}" type="slidenum">
              <a:rPr lang="fr-CA" smtClean="0"/>
              <a:pPr/>
              <a:t>26</a:t>
            </a:fld>
            <a:endParaRPr lang="fr-CA"/>
          </a:p>
        </p:txBody>
      </p:sp>
    </p:spTree>
    <p:extLst>
      <p:ext uri="{BB962C8B-B14F-4D97-AF65-F5344CB8AC3E}">
        <p14:creationId xmlns:p14="http://schemas.microsoft.com/office/powerpoint/2010/main" val="3807111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04433">
              <a:defRPr/>
            </a:pPr>
            <a:endParaRPr lang="fr-CA" dirty="0" smtClean="0"/>
          </a:p>
        </p:txBody>
      </p:sp>
      <p:sp>
        <p:nvSpPr>
          <p:cNvPr id="4" name="Espace réservé du numéro de diapositive 3"/>
          <p:cNvSpPr>
            <a:spLocks noGrp="1"/>
          </p:cNvSpPr>
          <p:nvPr>
            <p:ph type="sldNum" sz="quarter" idx="10"/>
          </p:nvPr>
        </p:nvSpPr>
        <p:spPr/>
        <p:txBody>
          <a:bodyPr/>
          <a:lstStyle/>
          <a:p>
            <a:fld id="{E94B26D2-E2CC-4F80-AA96-FFFC19EAB8EB}" type="slidenum">
              <a:rPr lang="fr-CA" smtClean="0"/>
              <a:pPr/>
              <a:t>27</a:t>
            </a:fld>
            <a:endParaRPr lang="fr-CA"/>
          </a:p>
        </p:txBody>
      </p:sp>
    </p:spTree>
    <p:extLst>
      <p:ext uri="{BB962C8B-B14F-4D97-AF65-F5344CB8AC3E}">
        <p14:creationId xmlns:p14="http://schemas.microsoft.com/office/powerpoint/2010/main" val="40505676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E94B26D2-E2CC-4F80-AA96-FFFC19EAB8EB}" type="slidenum">
              <a:rPr lang="fr-CA" smtClean="0"/>
              <a:pPr/>
              <a:t>28</a:t>
            </a:fld>
            <a:endParaRPr lang="fr-CA"/>
          </a:p>
        </p:txBody>
      </p:sp>
    </p:spTree>
    <p:extLst>
      <p:ext uri="{BB962C8B-B14F-4D97-AF65-F5344CB8AC3E}">
        <p14:creationId xmlns:p14="http://schemas.microsoft.com/office/powerpoint/2010/main" val="41922851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E94B26D2-E2CC-4F80-AA96-FFFC19EAB8EB}" type="slidenum">
              <a:rPr lang="fr-CA" smtClean="0"/>
              <a:pPr/>
              <a:t>29</a:t>
            </a:fld>
            <a:endParaRPr lang="fr-CA"/>
          </a:p>
        </p:txBody>
      </p:sp>
    </p:spTree>
    <p:extLst>
      <p:ext uri="{BB962C8B-B14F-4D97-AF65-F5344CB8AC3E}">
        <p14:creationId xmlns:p14="http://schemas.microsoft.com/office/powerpoint/2010/main" val="2457693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E94B26D2-E2CC-4F80-AA96-FFFC19EAB8EB}" type="slidenum">
              <a:rPr lang="fr-CA" smtClean="0"/>
              <a:pPr/>
              <a:t>30</a:t>
            </a:fld>
            <a:endParaRPr lang="fr-CA"/>
          </a:p>
        </p:txBody>
      </p:sp>
    </p:spTree>
    <p:extLst>
      <p:ext uri="{BB962C8B-B14F-4D97-AF65-F5344CB8AC3E}">
        <p14:creationId xmlns:p14="http://schemas.microsoft.com/office/powerpoint/2010/main" val="32000351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E94B26D2-E2CC-4F80-AA96-FFFC19EAB8EB}" type="slidenum">
              <a:rPr lang="fr-CA" smtClean="0"/>
              <a:pPr/>
              <a:t>31</a:t>
            </a:fld>
            <a:endParaRPr lang="fr-CA"/>
          </a:p>
        </p:txBody>
      </p:sp>
    </p:spTree>
    <p:extLst>
      <p:ext uri="{BB962C8B-B14F-4D97-AF65-F5344CB8AC3E}">
        <p14:creationId xmlns:p14="http://schemas.microsoft.com/office/powerpoint/2010/main" val="31156570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E94B26D2-E2CC-4F80-AA96-FFFC19EAB8EB}" type="slidenum">
              <a:rPr lang="fr-CA" smtClean="0"/>
              <a:pPr/>
              <a:t>32</a:t>
            </a:fld>
            <a:endParaRPr lang="fr-CA"/>
          </a:p>
        </p:txBody>
      </p:sp>
    </p:spTree>
    <p:extLst>
      <p:ext uri="{BB962C8B-B14F-4D97-AF65-F5344CB8AC3E}">
        <p14:creationId xmlns:p14="http://schemas.microsoft.com/office/powerpoint/2010/main" val="2118296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E94B26D2-E2CC-4F80-AA96-FFFC19EAB8EB}" type="slidenum">
              <a:rPr lang="fr-CA" smtClean="0"/>
              <a:pPr/>
              <a:t>34</a:t>
            </a:fld>
            <a:endParaRPr lang="fr-CA"/>
          </a:p>
        </p:txBody>
      </p:sp>
    </p:spTree>
    <p:extLst>
      <p:ext uri="{BB962C8B-B14F-4D97-AF65-F5344CB8AC3E}">
        <p14:creationId xmlns:p14="http://schemas.microsoft.com/office/powerpoint/2010/main" val="40258278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E94B26D2-E2CC-4F80-AA96-FFFC19EAB8EB}" type="slidenum">
              <a:rPr lang="fr-CA" smtClean="0"/>
              <a:pPr/>
              <a:t>35</a:t>
            </a:fld>
            <a:endParaRPr lang="fr-CA"/>
          </a:p>
        </p:txBody>
      </p:sp>
    </p:spTree>
    <p:extLst>
      <p:ext uri="{BB962C8B-B14F-4D97-AF65-F5344CB8AC3E}">
        <p14:creationId xmlns:p14="http://schemas.microsoft.com/office/powerpoint/2010/main" val="3700595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DC2B3D3-E0DB-49A2-8115-A20A901773FF}" type="slidenum">
              <a:rPr lang="fr-CA" smtClean="0"/>
              <a:t>5</a:t>
            </a:fld>
            <a:endParaRPr lang="fr-CA"/>
          </a:p>
        </p:txBody>
      </p:sp>
    </p:spTree>
    <p:extLst>
      <p:ext uri="{BB962C8B-B14F-4D97-AF65-F5344CB8AC3E}">
        <p14:creationId xmlns:p14="http://schemas.microsoft.com/office/powerpoint/2010/main" val="39525513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E94B26D2-E2CC-4F80-AA96-FFFC19EAB8EB}" type="slidenum">
              <a:rPr lang="fr-CA" smtClean="0"/>
              <a:pPr/>
              <a:t>36</a:t>
            </a:fld>
            <a:endParaRPr lang="fr-CA"/>
          </a:p>
        </p:txBody>
      </p:sp>
    </p:spTree>
    <p:extLst>
      <p:ext uri="{BB962C8B-B14F-4D97-AF65-F5344CB8AC3E}">
        <p14:creationId xmlns:p14="http://schemas.microsoft.com/office/powerpoint/2010/main" val="7060952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baseline="0" dirty="0" smtClean="0"/>
          </a:p>
        </p:txBody>
      </p:sp>
      <p:sp>
        <p:nvSpPr>
          <p:cNvPr id="4" name="Espace réservé du numéro de diapositive 3"/>
          <p:cNvSpPr>
            <a:spLocks noGrp="1"/>
          </p:cNvSpPr>
          <p:nvPr>
            <p:ph type="sldNum" sz="quarter" idx="10"/>
          </p:nvPr>
        </p:nvSpPr>
        <p:spPr/>
        <p:txBody>
          <a:bodyPr/>
          <a:lstStyle/>
          <a:p>
            <a:fld id="{E94B26D2-E2CC-4F80-AA96-FFFC19EAB8EB}" type="slidenum">
              <a:rPr lang="fr-CA" smtClean="0"/>
              <a:pPr/>
              <a:t>37</a:t>
            </a:fld>
            <a:endParaRPr lang="fr-CA"/>
          </a:p>
        </p:txBody>
      </p:sp>
    </p:spTree>
    <p:extLst>
      <p:ext uri="{BB962C8B-B14F-4D97-AF65-F5344CB8AC3E}">
        <p14:creationId xmlns:p14="http://schemas.microsoft.com/office/powerpoint/2010/main" val="11214172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smtClean="0"/>
          </a:p>
        </p:txBody>
      </p:sp>
      <p:sp>
        <p:nvSpPr>
          <p:cNvPr id="4" name="Espace réservé du numéro de diapositive 3"/>
          <p:cNvSpPr>
            <a:spLocks noGrp="1"/>
          </p:cNvSpPr>
          <p:nvPr>
            <p:ph type="sldNum" sz="quarter" idx="10"/>
          </p:nvPr>
        </p:nvSpPr>
        <p:spPr/>
        <p:txBody>
          <a:bodyPr/>
          <a:lstStyle/>
          <a:p>
            <a:fld id="{E94B26D2-E2CC-4F80-AA96-FFFC19EAB8EB}" type="slidenum">
              <a:rPr lang="fr-CA" smtClean="0"/>
              <a:pPr/>
              <a:t>38</a:t>
            </a:fld>
            <a:endParaRPr lang="fr-CA"/>
          </a:p>
        </p:txBody>
      </p:sp>
    </p:spTree>
    <p:extLst>
      <p:ext uri="{BB962C8B-B14F-4D97-AF65-F5344CB8AC3E}">
        <p14:creationId xmlns:p14="http://schemas.microsoft.com/office/powerpoint/2010/main" val="24878041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E94B26D2-E2CC-4F80-AA96-FFFC19EAB8EB}" type="slidenum">
              <a:rPr lang="fr-CA" smtClean="0"/>
              <a:pPr/>
              <a:t>39</a:t>
            </a:fld>
            <a:endParaRPr lang="fr-CA"/>
          </a:p>
        </p:txBody>
      </p:sp>
    </p:spTree>
    <p:extLst>
      <p:ext uri="{BB962C8B-B14F-4D97-AF65-F5344CB8AC3E}">
        <p14:creationId xmlns:p14="http://schemas.microsoft.com/office/powerpoint/2010/main" val="26478197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E94B26D2-E2CC-4F80-AA96-FFFC19EAB8EB}" type="slidenum">
              <a:rPr lang="fr-CA" smtClean="0"/>
              <a:pPr/>
              <a:t>40</a:t>
            </a:fld>
            <a:endParaRPr lang="fr-CA"/>
          </a:p>
        </p:txBody>
      </p:sp>
    </p:spTree>
    <p:extLst>
      <p:ext uri="{BB962C8B-B14F-4D97-AF65-F5344CB8AC3E}">
        <p14:creationId xmlns:p14="http://schemas.microsoft.com/office/powerpoint/2010/main" val="16812491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E94B26D2-E2CC-4F80-AA96-FFFC19EAB8EB}" type="slidenum">
              <a:rPr lang="fr-CA" smtClean="0"/>
              <a:pPr/>
              <a:t>41</a:t>
            </a:fld>
            <a:endParaRPr lang="fr-CA"/>
          </a:p>
        </p:txBody>
      </p:sp>
    </p:spTree>
    <p:extLst>
      <p:ext uri="{BB962C8B-B14F-4D97-AF65-F5344CB8AC3E}">
        <p14:creationId xmlns:p14="http://schemas.microsoft.com/office/powerpoint/2010/main" val="9167919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E94B26D2-E2CC-4F80-AA96-FFFC19EAB8EB}" type="slidenum">
              <a:rPr lang="fr-CA" smtClean="0"/>
              <a:pPr/>
              <a:t>45</a:t>
            </a:fld>
            <a:endParaRPr lang="fr-CA"/>
          </a:p>
        </p:txBody>
      </p:sp>
    </p:spTree>
    <p:extLst>
      <p:ext uri="{BB962C8B-B14F-4D97-AF65-F5344CB8AC3E}">
        <p14:creationId xmlns:p14="http://schemas.microsoft.com/office/powerpoint/2010/main" val="36579375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E94B26D2-E2CC-4F80-AA96-FFFC19EAB8EB}" type="slidenum">
              <a:rPr lang="fr-CA" smtClean="0"/>
              <a:pPr/>
              <a:t>47</a:t>
            </a:fld>
            <a:endParaRPr lang="fr-CA"/>
          </a:p>
        </p:txBody>
      </p:sp>
    </p:spTree>
    <p:extLst>
      <p:ext uri="{BB962C8B-B14F-4D97-AF65-F5344CB8AC3E}">
        <p14:creationId xmlns:p14="http://schemas.microsoft.com/office/powerpoint/2010/main" val="40064202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E94B26D2-E2CC-4F80-AA96-FFFC19EAB8EB}" type="slidenum">
              <a:rPr lang="fr-CA" smtClean="0"/>
              <a:pPr/>
              <a:t>48</a:t>
            </a:fld>
            <a:endParaRPr lang="fr-CA"/>
          </a:p>
        </p:txBody>
      </p:sp>
    </p:spTree>
    <p:extLst>
      <p:ext uri="{BB962C8B-B14F-4D97-AF65-F5344CB8AC3E}">
        <p14:creationId xmlns:p14="http://schemas.microsoft.com/office/powerpoint/2010/main" val="40470558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165100" lvl="0" indent="0" rtl="0">
              <a:lnSpc>
                <a:spcPct val="115000"/>
              </a:lnSpc>
              <a:spcBef>
                <a:spcPts val="0"/>
              </a:spcBef>
              <a:spcAft>
                <a:spcPts val="0"/>
              </a:spcAft>
              <a:buClr>
                <a:srgbClr val="666666"/>
              </a:buClr>
              <a:buSzPts val="1000"/>
              <a:buFont typeface="Helvetica Neue"/>
              <a:buNone/>
            </a:pPr>
            <a:endParaRPr dirty="0"/>
          </a:p>
        </p:txBody>
      </p:sp>
      <p:sp>
        <p:nvSpPr>
          <p:cNvPr id="275" name="Shape 27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0583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E94B26D2-E2CC-4F80-AA96-FFFC19EAB8EB}" type="slidenum">
              <a:rPr lang="fr-CA" smtClean="0"/>
              <a:pPr/>
              <a:t>7</a:t>
            </a:fld>
            <a:endParaRPr lang="fr-CA"/>
          </a:p>
        </p:txBody>
      </p:sp>
    </p:spTree>
    <p:extLst>
      <p:ext uri="{BB962C8B-B14F-4D97-AF65-F5344CB8AC3E}">
        <p14:creationId xmlns:p14="http://schemas.microsoft.com/office/powerpoint/2010/main" val="19278296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94B26D2-E2CC-4F80-AA96-FFFC19EAB8EB}" type="slidenum">
              <a:rPr lang="fr-CA" smtClean="0"/>
              <a:pPr/>
              <a:t>51</a:t>
            </a:fld>
            <a:endParaRPr lang="fr-CA"/>
          </a:p>
        </p:txBody>
      </p:sp>
    </p:spTree>
    <p:extLst>
      <p:ext uri="{BB962C8B-B14F-4D97-AF65-F5344CB8AC3E}">
        <p14:creationId xmlns:p14="http://schemas.microsoft.com/office/powerpoint/2010/main" val="28464825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94B26D2-E2CC-4F80-AA96-FFFC19EAB8EB}" type="slidenum">
              <a:rPr lang="fr-CA" smtClean="0"/>
              <a:pPr/>
              <a:t>52</a:t>
            </a:fld>
            <a:endParaRPr lang="fr-CA"/>
          </a:p>
        </p:txBody>
      </p:sp>
    </p:spTree>
    <p:extLst>
      <p:ext uri="{BB962C8B-B14F-4D97-AF65-F5344CB8AC3E}">
        <p14:creationId xmlns:p14="http://schemas.microsoft.com/office/powerpoint/2010/main" val="40075539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94B26D2-E2CC-4F80-AA96-FFFC19EAB8EB}" type="slidenum">
              <a:rPr lang="fr-CA" smtClean="0"/>
              <a:pPr/>
              <a:t>53</a:t>
            </a:fld>
            <a:endParaRPr lang="fr-CA"/>
          </a:p>
        </p:txBody>
      </p:sp>
    </p:spTree>
    <p:extLst>
      <p:ext uri="{BB962C8B-B14F-4D97-AF65-F5344CB8AC3E}">
        <p14:creationId xmlns:p14="http://schemas.microsoft.com/office/powerpoint/2010/main" val="39442967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94B26D2-E2CC-4F80-AA96-FFFC19EAB8EB}" type="slidenum">
              <a:rPr lang="fr-CA" smtClean="0"/>
              <a:pPr/>
              <a:t>54</a:t>
            </a:fld>
            <a:endParaRPr lang="fr-CA"/>
          </a:p>
        </p:txBody>
      </p:sp>
    </p:spTree>
    <p:extLst>
      <p:ext uri="{BB962C8B-B14F-4D97-AF65-F5344CB8AC3E}">
        <p14:creationId xmlns:p14="http://schemas.microsoft.com/office/powerpoint/2010/main" val="36090815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94B26D2-E2CC-4F80-AA96-FFFC19EAB8EB}" type="slidenum">
              <a:rPr lang="fr-CA" smtClean="0"/>
              <a:pPr/>
              <a:t>55</a:t>
            </a:fld>
            <a:endParaRPr lang="fr-CA"/>
          </a:p>
        </p:txBody>
      </p:sp>
    </p:spTree>
    <p:extLst>
      <p:ext uri="{BB962C8B-B14F-4D97-AF65-F5344CB8AC3E}">
        <p14:creationId xmlns:p14="http://schemas.microsoft.com/office/powerpoint/2010/main" val="2861258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305" name="Shape 3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65351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DC2B3D3-E0DB-49A2-8115-A20A901773FF}" type="slidenum">
              <a:rPr lang="fr-CA" smtClean="0"/>
              <a:t>58</a:t>
            </a:fld>
            <a:endParaRPr lang="fr-CA"/>
          </a:p>
        </p:txBody>
      </p:sp>
    </p:spTree>
    <p:extLst>
      <p:ext uri="{BB962C8B-B14F-4D97-AF65-F5344CB8AC3E}">
        <p14:creationId xmlns:p14="http://schemas.microsoft.com/office/powerpoint/2010/main" val="7228252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E94B26D2-E2CC-4F80-AA96-FFFC19EAB8EB}" type="slidenum">
              <a:rPr lang="fr-CA" smtClean="0"/>
              <a:pPr/>
              <a:t>59</a:t>
            </a:fld>
            <a:endParaRPr lang="fr-CA"/>
          </a:p>
        </p:txBody>
      </p:sp>
    </p:spTree>
    <p:extLst>
      <p:ext uri="{BB962C8B-B14F-4D97-AF65-F5344CB8AC3E}">
        <p14:creationId xmlns:p14="http://schemas.microsoft.com/office/powerpoint/2010/main" val="2119583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3BBF245A-CDEA-46E5-9A15-6FA61438CAE8}" type="slidenum">
              <a:rPr lang="fr-FR" smtClean="0"/>
              <a:pPr>
                <a:defRPr/>
              </a:pPr>
              <a:t>8</a:t>
            </a:fld>
            <a:endParaRPr lang="fr-FR"/>
          </a:p>
        </p:txBody>
      </p:sp>
    </p:spTree>
    <p:extLst>
      <p:ext uri="{BB962C8B-B14F-4D97-AF65-F5344CB8AC3E}">
        <p14:creationId xmlns:p14="http://schemas.microsoft.com/office/powerpoint/2010/main" val="1912563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DC2B3D3-E0DB-49A2-8115-A20A901773FF}" type="slidenum">
              <a:rPr lang="fr-CA" smtClean="0"/>
              <a:t>9</a:t>
            </a:fld>
            <a:endParaRPr lang="fr-CA"/>
          </a:p>
        </p:txBody>
      </p:sp>
    </p:spTree>
    <p:extLst>
      <p:ext uri="{BB962C8B-B14F-4D97-AF65-F5344CB8AC3E}">
        <p14:creationId xmlns:p14="http://schemas.microsoft.com/office/powerpoint/2010/main" val="4199998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DC2B3D3-E0DB-49A2-8115-A20A901773FF}" type="slidenum">
              <a:rPr lang="fr-CA" smtClean="0"/>
              <a:t>10</a:t>
            </a:fld>
            <a:endParaRPr lang="fr-CA"/>
          </a:p>
        </p:txBody>
      </p:sp>
    </p:spTree>
    <p:extLst>
      <p:ext uri="{BB962C8B-B14F-4D97-AF65-F5344CB8AC3E}">
        <p14:creationId xmlns:p14="http://schemas.microsoft.com/office/powerpoint/2010/main" val="971690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94B26D2-E2CC-4F80-AA96-FFFC19EAB8EB}" type="slidenum">
              <a:rPr lang="fr-CA" smtClean="0"/>
              <a:pPr/>
              <a:t>11</a:t>
            </a:fld>
            <a:endParaRPr lang="fr-CA"/>
          </a:p>
        </p:txBody>
      </p:sp>
    </p:spTree>
    <p:extLst>
      <p:ext uri="{BB962C8B-B14F-4D97-AF65-F5344CB8AC3E}">
        <p14:creationId xmlns:p14="http://schemas.microsoft.com/office/powerpoint/2010/main" val="31729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smtClean="0"/>
          </a:p>
        </p:txBody>
      </p:sp>
      <p:sp>
        <p:nvSpPr>
          <p:cNvPr id="4" name="Espace réservé du numéro de diapositive 3"/>
          <p:cNvSpPr>
            <a:spLocks noGrp="1"/>
          </p:cNvSpPr>
          <p:nvPr>
            <p:ph type="sldNum" sz="quarter" idx="10"/>
          </p:nvPr>
        </p:nvSpPr>
        <p:spPr/>
        <p:txBody>
          <a:bodyPr/>
          <a:lstStyle/>
          <a:p>
            <a:fld id="{E94B26D2-E2CC-4F80-AA96-FFFC19EAB8EB}" type="slidenum">
              <a:rPr lang="fr-CA" smtClean="0"/>
              <a:pPr/>
              <a:t>12</a:t>
            </a:fld>
            <a:endParaRPr lang="fr-CA"/>
          </a:p>
        </p:txBody>
      </p:sp>
    </p:spTree>
    <p:extLst>
      <p:ext uri="{BB962C8B-B14F-4D97-AF65-F5344CB8AC3E}">
        <p14:creationId xmlns:p14="http://schemas.microsoft.com/office/powerpoint/2010/main" val="3434144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CA"/>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CA"/>
          </a:p>
        </p:txBody>
      </p:sp>
      <p:sp>
        <p:nvSpPr>
          <p:cNvPr id="4" name="Espace réservé de la date 3"/>
          <p:cNvSpPr>
            <a:spLocks noGrp="1"/>
          </p:cNvSpPr>
          <p:nvPr>
            <p:ph type="dt" sz="half" idx="10"/>
          </p:nvPr>
        </p:nvSpPr>
        <p:spPr/>
        <p:txBody>
          <a:bodyPr/>
          <a:lstStyle/>
          <a:p>
            <a:fld id="{365B14B0-2D7B-4681-83A7-81782E93A387}" type="datetimeFigureOut">
              <a:rPr lang="fr-CA" smtClean="0"/>
              <a:t>2018-09-20</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10EC8A0F-B6A5-45A2-928D-ED6CC6300289}" type="slidenum">
              <a:rPr lang="fr-CA" smtClean="0"/>
              <a:t>‹N°›</a:t>
            </a:fld>
            <a:endParaRPr lang="fr-CA"/>
          </a:p>
        </p:txBody>
      </p:sp>
    </p:spTree>
    <p:extLst>
      <p:ext uri="{BB962C8B-B14F-4D97-AF65-F5344CB8AC3E}">
        <p14:creationId xmlns:p14="http://schemas.microsoft.com/office/powerpoint/2010/main" val="19116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365B14B0-2D7B-4681-83A7-81782E93A387}" type="datetimeFigureOut">
              <a:rPr lang="fr-CA" smtClean="0"/>
              <a:t>2018-09-20</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10EC8A0F-B6A5-45A2-928D-ED6CC6300289}" type="slidenum">
              <a:rPr lang="fr-CA" smtClean="0"/>
              <a:t>‹N°›</a:t>
            </a:fld>
            <a:endParaRPr lang="fr-CA"/>
          </a:p>
        </p:txBody>
      </p:sp>
    </p:spTree>
    <p:extLst>
      <p:ext uri="{BB962C8B-B14F-4D97-AF65-F5344CB8AC3E}">
        <p14:creationId xmlns:p14="http://schemas.microsoft.com/office/powerpoint/2010/main" val="1478005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365B14B0-2D7B-4681-83A7-81782E93A387}" type="datetimeFigureOut">
              <a:rPr lang="fr-CA" smtClean="0"/>
              <a:t>2018-09-20</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10EC8A0F-B6A5-45A2-928D-ED6CC6300289}" type="slidenum">
              <a:rPr lang="fr-CA" smtClean="0"/>
              <a:t>‹N°›</a:t>
            </a:fld>
            <a:endParaRPr lang="fr-CA"/>
          </a:p>
        </p:txBody>
      </p:sp>
    </p:spTree>
    <p:extLst>
      <p:ext uri="{BB962C8B-B14F-4D97-AF65-F5344CB8AC3E}">
        <p14:creationId xmlns:p14="http://schemas.microsoft.com/office/powerpoint/2010/main" val="4274405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365B14B0-2D7B-4681-83A7-81782E93A387}" type="datetimeFigureOut">
              <a:rPr lang="fr-CA" smtClean="0"/>
              <a:t>2018-09-20</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10EC8A0F-B6A5-45A2-928D-ED6CC6300289}" type="slidenum">
              <a:rPr lang="fr-CA" smtClean="0"/>
              <a:t>‹N°›</a:t>
            </a:fld>
            <a:endParaRPr lang="fr-CA"/>
          </a:p>
        </p:txBody>
      </p:sp>
    </p:spTree>
    <p:extLst>
      <p:ext uri="{BB962C8B-B14F-4D97-AF65-F5344CB8AC3E}">
        <p14:creationId xmlns:p14="http://schemas.microsoft.com/office/powerpoint/2010/main" val="146695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CA"/>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65B14B0-2D7B-4681-83A7-81782E93A387}" type="datetimeFigureOut">
              <a:rPr lang="fr-CA" smtClean="0"/>
              <a:t>2018-09-20</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10EC8A0F-B6A5-45A2-928D-ED6CC6300289}" type="slidenum">
              <a:rPr lang="fr-CA" smtClean="0"/>
              <a:t>‹N°›</a:t>
            </a:fld>
            <a:endParaRPr lang="fr-CA"/>
          </a:p>
        </p:txBody>
      </p:sp>
    </p:spTree>
    <p:extLst>
      <p:ext uri="{BB962C8B-B14F-4D97-AF65-F5344CB8AC3E}">
        <p14:creationId xmlns:p14="http://schemas.microsoft.com/office/powerpoint/2010/main" val="1907154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365B14B0-2D7B-4681-83A7-81782E93A387}" type="datetimeFigureOut">
              <a:rPr lang="fr-CA" smtClean="0"/>
              <a:t>2018-09-20</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10EC8A0F-B6A5-45A2-928D-ED6CC6300289}" type="slidenum">
              <a:rPr lang="fr-CA" smtClean="0"/>
              <a:t>‹N°›</a:t>
            </a:fld>
            <a:endParaRPr lang="fr-CA"/>
          </a:p>
        </p:txBody>
      </p:sp>
    </p:spTree>
    <p:extLst>
      <p:ext uri="{BB962C8B-B14F-4D97-AF65-F5344CB8AC3E}">
        <p14:creationId xmlns:p14="http://schemas.microsoft.com/office/powerpoint/2010/main" val="32534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CA"/>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365B14B0-2D7B-4681-83A7-81782E93A387}" type="datetimeFigureOut">
              <a:rPr lang="fr-CA" smtClean="0"/>
              <a:t>2018-09-20</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10EC8A0F-B6A5-45A2-928D-ED6CC6300289}" type="slidenum">
              <a:rPr lang="fr-CA" smtClean="0"/>
              <a:t>‹N°›</a:t>
            </a:fld>
            <a:endParaRPr lang="fr-CA"/>
          </a:p>
        </p:txBody>
      </p:sp>
    </p:spTree>
    <p:extLst>
      <p:ext uri="{BB962C8B-B14F-4D97-AF65-F5344CB8AC3E}">
        <p14:creationId xmlns:p14="http://schemas.microsoft.com/office/powerpoint/2010/main" val="131220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2"/>
          <p:cNvSpPr>
            <a:spLocks noGrp="1"/>
          </p:cNvSpPr>
          <p:nvPr>
            <p:ph type="dt" sz="half" idx="10"/>
          </p:nvPr>
        </p:nvSpPr>
        <p:spPr/>
        <p:txBody>
          <a:bodyPr/>
          <a:lstStyle/>
          <a:p>
            <a:fld id="{365B14B0-2D7B-4681-83A7-81782E93A387}" type="datetimeFigureOut">
              <a:rPr lang="fr-CA" smtClean="0"/>
              <a:t>2018-09-20</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10EC8A0F-B6A5-45A2-928D-ED6CC6300289}" type="slidenum">
              <a:rPr lang="fr-CA" smtClean="0"/>
              <a:t>‹N°›</a:t>
            </a:fld>
            <a:endParaRPr lang="fr-CA"/>
          </a:p>
        </p:txBody>
      </p:sp>
    </p:spTree>
    <p:extLst>
      <p:ext uri="{BB962C8B-B14F-4D97-AF65-F5344CB8AC3E}">
        <p14:creationId xmlns:p14="http://schemas.microsoft.com/office/powerpoint/2010/main" val="3905130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65B14B0-2D7B-4681-83A7-81782E93A387}" type="datetimeFigureOut">
              <a:rPr lang="fr-CA" smtClean="0"/>
              <a:t>2018-09-20</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10EC8A0F-B6A5-45A2-928D-ED6CC6300289}" type="slidenum">
              <a:rPr lang="fr-CA" smtClean="0"/>
              <a:t>‹N°›</a:t>
            </a:fld>
            <a:endParaRPr lang="fr-CA"/>
          </a:p>
        </p:txBody>
      </p:sp>
    </p:spTree>
    <p:extLst>
      <p:ext uri="{BB962C8B-B14F-4D97-AF65-F5344CB8AC3E}">
        <p14:creationId xmlns:p14="http://schemas.microsoft.com/office/powerpoint/2010/main" val="4235598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CA"/>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65B14B0-2D7B-4681-83A7-81782E93A387}" type="datetimeFigureOut">
              <a:rPr lang="fr-CA" smtClean="0"/>
              <a:t>2018-09-20</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10EC8A0F-B6A5-45A2-928D-ED6CC6300289}" type="slidenum">
              <a:rPr lang="fr-CA" smtClean="0"/>
              <a:t>‹N°›</a:t>
            </a:fld>
            <a:endParaRPr lang="fr-CA"/>
          </a:p>
        </p:txBody>
      </p:sp>
    </p:spTree>
    <p:extLst>
      <p:ext uri="{BB962C8B-B14F-4D97-AF65-F5344CB8AC3E}">
        <p14:creationId xmlns:p14="http://schemas.microsoft.com/office/powerpoint/2010/main" val="3677251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CA"/>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65B14B0-2D7B-4681-83A7-81782E93A387}" type="datetimeFigureOut">
              <a:rPr lang="fr-CA" smtClean="0"/>
              <a:t>2018-09-20</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10EC8A0F-B6A5-45A2-928D-ED6CC6300289}" type="slidenum">
              <a:rPr lang="fr-CA" smtClean="0"/>
              <a:t>‹N°›</a:t>
            </a:fld>
            <a:endParaRPr lang="fr-CA"/>
          </a:p>
        </p:txBody>
      </p:sp>
    </p:spTree>
    <p:extLst>
      <p:ext uri="{BB962C8B-B14F-4D97-AF65-F5344CB8AC3E}">
        <p14:creationId xmlns:p14="http://schemas.microsoft.com/office/powerpoint/2010/main" val="587514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5B14B0-2D7B-4681-83A7-81782E93A387}" type="datetimeFigureOut">
              <a:rPr lang="fr-CA" smtClean="0"/>
              <a:t>2018-09-20</a:t>
            </a:fld>
            <a:endParaRPr lang="fr-CA"/>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EC8A0F-B6A5-45A2-928D-ED6CC6300289}" type="slidenum">
              <a:rPr lang="fr-CA" smtClean="0"/>
              <a:t>‹N°›</a:t>
            </a:fld>
            <a:endParaRPr lang="fr-CA"/>
          </a:p>
        </p:txBody>
      </p:sp>
    </p:spTree>
    <p:extLst>
      <p:ext uri="{BB962C8B-B14F-4D97-AF65-F5344CB8AC3E}">
        <p14:creationId xmlns:p14="http://schemas.microsoft.com/office/powerpoint/2010/main" val="907474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slideLayout" Target="../slideLayouts/slideLayout2.xml"/><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tags" Target="../tags/tag28.xml"/><Relationship Id="rId2" Type="http://schemas.openxmlformats.org/officeDocument/2006/relationships/tags" Target="../tags/tag18.xml"/><Relationship Id="rId16" Type="http://schemas.openxmlformats.org/officeDocument/2006/relationships/image" Target="../media/image4.png"/><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tags" Target="../tags/tag27.xml"/><Relationship Id="rId5" Type="http://schemas.openxmlformats.org/officeDocument/2006/relationships/tags" Target="../tags/tag21.xml"/><Relationship Id="rId15" Type="http://schemas.openxmlformats.org/officeDocument/2006/relationships/image" Target="../media/image1.PNG"/><Relationship Id="rId10" Type="http://schemas.openxmlformats.org/officeDocument/2006/relationships/tags" Target="../tags/tag26.xml"/><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1.PNG"/><Relationship Id="rId4"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1.PNG"/><Relationship Id="rId4"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1.PNG"/><Relationship Id="rId4"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1.PNG"/><Relationship Id="rId4"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1.PNG"/><Relationship Id="rId4"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1.PNG"/><Relationship Id="rId4"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1.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6.png"/><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1.PNG"/><Relationship Id="rId4"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7.xml"/><Relationship Id="rId7" Type="http://schemas.openxmlformats.org/officeDocument/2006/relationships/image" Target="../media/image11.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20.xml"/><Relationship Id="rId9"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51.xml"/><Relationship Id="rId7" Type="http://schemas.openxmlformats.org/officeDocument/2006/relationships/image" Target="../media/image16.jpe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hyperlink" Target="https://vitalite.uqam.ca/ressources-autogestion.html" TargetMode="External"/><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52.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image" Target="../media/image1.PNG"/><Relationship Id="rId4" Type="http://schemas.openxmlformats.org/officeDocument/2006/relationships/notesSlide" Target="../notesSlides/notesSlide28.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image" Target="../media/image1.PNG"/><Relationship Id="rId4" Type="http://schemas.openxmlformats.org/officeDocument/2006/relationships/notesSlide" Target="../notesSlides/notesSlide31.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image" Target="../media/image1.PNG"/><Relationship Id="rId4" Type="http://schemas.openxmlformats.org/officeDocument/2006/relationships/notesSlide" Target="../notesSlides/notesSlide3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image" Target="../media/image1.PNG"/><Relationship Id="rId4"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image" Target="../media/image1.PNG"/><Relationship Id="rId4" Type="http://schemas.openxmlformats.org/officeDocument/2006/relationships/notesSlide" Target="../notesSlides/notesSlide34.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63.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1.PNG"/><Relationship Id="rId5" Type="http://schemas.openxmlformats.org/officeDocument/2006/relationships/hyperlink" Target="mailto:pourallermieux@uqam.ca" TargetMode="External"/><Relationship Id="rId4" Type="http://schemas.openxmlformats.org/officeDocument/2006/relationships/notesSlide" Target="../notesSlides/notesSlide36.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hyperlink" Target="http://www.gettingbettermyway.ca/" TargetMode="External"/><Relationship Id="rId5" Type="http://schemas.openxmlformats.org/officeDocument/2006/relationships/hyperlink" Target="http://www.allermieuxamafacon.ca/" TargetMode="External"/><Relationship Id="rId4" Type="http://schemas.openxmlformats.org/officeDocument/2006/relationships/notesSlide" Target="../notesSlides/notesSlide37.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image" Target="../media/image1.PNG"/><Relationship Id="rId4" Type="http://schemas.openxmlformats.org/officeDocument/2006/relationships/notesSlide" Target="../notesSlides/notesSlide38.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71.xml"/><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1.PNG"/><Relationship Id="rId5" Type="http://schemas.openxmlformats.org/officeDocument/2006/relationships/hyperlink" Target="mailto:pourallermieux@uqam.ca" TargetMode="External"/><Relationship Id="rId4" Type="http://schemas.openxmlformats.org/officeDocument/2006/relationships/notesSlide" Target="../notesSlides/notesSlide4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xml"/><Relationship Id="rId7" Type="http://schemas.openxmlformats.org/officeDocument/2006/relationships/tags" Target="../tags/tag1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image" Target="../media/image1.PNG"/><Relationship Id="rId5" Type="http://schemas.openxmlformats.org/officeDocument/2006/relationships/tags" Target="../tags/tag10.xml"/><Relationship Id="rId10" Type="http://schemas.openxmlformats.org/officeDocument/2006/relationships/image" Target="../media/image3.jpeg"/><Relationship Id="rId4" Type="http://schemas.openxmlformats.org/officeDocument/2006/relationships/tags" Target="../tags/tag9.xml"/><Relationship Id="rId9"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1.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148148" y="666204"/>
            <a:ext cx="8316684" cy="2344291"/>
          </a:xfrm>
        </p:spPr>
        <p:txBody>
          <a:bodyPr>
            <a:normAutofit/>
          </a:bodyPr>
          <a:lstStyle/>
          <a:p>
            <a:r>
              <a:rPr lang="fr-CA" b="1" dirty="0" smtClean="0">
                <a:latin typeface="+mn-lt"/>
              </a:rPr>
              <a:t>Aller mieux à ma façon </a:t>
            </a:r>
            <a:br>
              <a:rPr lang="fr-CA" b="1" dirty="0" smtClean="0">
                <a:latin typeface="+mn-lt"/>
              </a:rPr>
            </a:br>
            <a:r>
              <a:rPr lang="fr-CA" b="1" dirty="0" smtClean="0">
                <a:latin typeface="+mn-lt"/>
              </a:rPr>
              <a:t> </a:t>
            </a:r>
            <a:r>
              <a:rPr lang="fr-CA" sz="3100" b="1" dirty="0" smtClean="0">
                <a:latin typeface="+mn-lt"/>
              </a:rPr>
              <a:t>Soutenir l’autogestion des troubles dépressif, anxieux et bipolaire</a:t>
            </a:r>
            <a:endParaRPr lang="fr-CA" sz="3100" b="1" dirty="0">
              <a:latin typeface="+mn-lt"/>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338251" cy="3193206"/>
          </a:xfrm>
          <a:prstGeom prst="rect">
            <a:avLst/>
          </a:prstGeom>
        </p:spPr>
      </p:pic>
      <p:sp>
        <p:nvSpPr>
          <p:cNvPr id="6" name="ZoneTexte 5"/>
          <p:cNvSpPr txBox="1"/>
          <p:nvPr/>
        </p:nvSpPr>
        <p:spPr>
          <a:xfrm>
            <a:off x="2449436" y="3396068"/>
            <a:ext cx="4857054" cy="1569660"/>
          </a:xfrm>
          <a:prstGeom prst="rect">
            <a:avLst/>
          </a:prstGeom>
          <a:noFill/>
        </p:spPr>
        <p:txBody>
          <a:bodyPr wrap="square" rtlCol="0">
            <a:spAutoFit/>
          </a:bodyPr>
          <a:lstStyle/>
          <a:p>
            <a:pPr algn="ctr"/>
            <a:r>
              <a:rPr lang="fr-CA" sz="2400" dirty="0" smtClean="0"/>
              <a:t>Janie Houle, </a:t>
            </a:r>
            <a:r>
              <a:rPr lang="fr-CA" sz="2400" dirty="0" err="1" smtClean="0"/>
              <a:t>Ph.D</a:t>
            </a:r>
            <a:r>
              <a:rPr lang="fr-CA" sz="2400" dirty="0" smtClean="0"/>
              <a:t>.</a:t>
            </a:r>
          </a:p>
          <a:p>
            <a:pPr algn="ctr"/>
            <a:r>
              <a:rPr lang="fr-CA" dirty="0" smtClean="0"/>
              <a:t>Psychologue communautaire</a:t>
            </a:r>
          </a:p>
          <a:p>
            <a:pPr algn="ctr"/>
            <a:r>
              <a:rPr lang="fr-CA" dirty="0" smtClean="0"/>
              <a:t>Professeure, Département de psychologie, UQAM</a:t>
            </a:r>
          </a:p>
          <a:p>
            <a:pPr algn="ctr"/>
            <a:r>
              <a:rPr lang="fr-CA" dirty="0" smtClean="0"/>
              <a:t>Chercheure, Centre de recherche de l’Institut universitaire en santé mentale de Montréal</a:t>
            </a:r>
          </a:p>
        </p:txBody>
      </p:sp>
      <p:sp>
        <p:nvSpPr>
          <p:cNvPr id="7" name="ZoneTexte 6"/>
          <p:cNvSpPr txBox="1"/>
          <p:nvPr/>
        </p:nvSpPr>
        <p:spPr>
          <a:xfrm>
            <a:off x="6895675" y="3396068"/>
            <a:ext cx="4857054" cy="738664"/>
          </a:xfrm>
          <a:prstGeom prst="rect">
            <a:avLst/>
          </a:prstGeom>
          <a:noFill/>
        </p:spPr>
        <p:txBody>
          <a:bodyPr wrap="square" rtlCol="0">
            <a:spAutoFit/>
          </a:bodyPr>
          <a:lstStyle/>
          <a:p>
            <a:pPr algn="ctr"/>
            <a:r>
              <a:rPr lang="fr-CA" sz="2400" dirty="0" smtClean="0"/>
              <a:t>Claire Antoine</a:t>
            </a:r>
          </a:p>
          <a:p>
            <a:pPr algn="ctr"/>
            <a:r>
              <a:rPr lang="fr-CA" dirty="0" smtClean="0"/>
              <a:t>Artiste et médiatrice santé pair</a:t>
            </a:r>
            <a:endParaRPr lang="fr-CA" dirty="0"/>
          </a:p>
        </p:txBody>
      </p:sp>
      <p:sp>
        <p:nvSpPr>
          <p:cNvPr id="3" name="ZoneTexte 2"/>
          <p:cNvSpPr txBox="1"/>
          <p:nvPr/>
        </p:nvSpPr>
        <p:spPr>
          <a:xfrm>
            <a:off x="1990165" y="5467214"/>
            <a:ext cx="9474667" cy="646331"/>
          </a:xfrm>
          <a:prstGeom prst="rect">
            <a:avLst/>
          </a:prstGeom>
          <a:noFill/>
        </p:spPr>
        <p:txBody>
          <a:bodyPr wrap="square" rtlCol="0">
            <a:spAutoFit/>
          </a:bodyPr>
          <a:lstStyle/>
          <a:p>
            <a:pPr algn="ctr"/>
            <a:r>
              <a:rPr lang="fr-CA" b="1" dirty="0" smtClean="0"/>
              <a:t>Présentation à la Cité de la Santé</a:t>
            </a:r>
          </a:p>
          <a:p>
            <a:pPr algn="ctr"/>
            <a:r>
              <a:rPr lang="fr-CA" b="1" dirty="0" smtClean="0"/>
              <a:t>Paris, 2 juin 2018</a:t>
            </a:r>
            <a:endParaRPr lang="fr-CA" b="1" dirty="0"/>
          </a:p>
        </p:txBody>
      </p:sp>
    </p:spTree>
    <p:extLst>
      <p:ext uri="{BB962C8B-B14F-4D97-AF65-F5344CB8AC3E}">
        <p14:creationId xmlns:p14="http://schemas.microsoft.com/office/powerpoint/2010/main" val="2935781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p:cNvSpPr txBox="1">
            <a:spLocks/>
          </p:cNvSpPr>
          <p:nvPr>
            <p:custDataLst>
              <p:tags r:id="rId1"/>
            </p:custDataLst>
          </p:nvPr>
        </p:nvSpPr>
        <p:spPr>
          <a:xfrm>
            <a:off x="1991544" y="2584938"/>
            <a:ext cx="9579132" cy="3929866"/>
          </a:xfrm>
          <a:prstGeom prst="rect">
            <a:avLst/>
          </a:prstGeom>
        </p:spPr>
        <p:txBody>
          <a:bodyPr vert="horz" lIns="91440" tIns="45720" rIns="91440" bIns="45720" rtlCol="0">
            <a:normAutofit/>
          </a:bodyPr>
          <a:lstStyle/>
          <a:p>
            <a:pPr marL="1054100" lvl="2" indent="-514350">
              <a:spcBef>
                <a:spcPct val="20000"/>
              </a:spcBef>
              <a:buFont typeface="+mj-lt"/>
              <a:buAutoNum type="arabicPeriod"/>
              <a:defRPr/>
            </a:pPr>
            <a:r>
              <a:rPr lang="fr-CA" sz="3200" b="1" dirty="0" smtClean="0"/>
              <a:t>Hédonique</a:t>
            </a:r>
            <a:endParaRPr lang="fr-CA" sz="3200" b="1" dirty="0"/>
          </a:p>
          <a:p>
            <a:pPr marL="1150938" lvl="3" indent="-342900">
              <a:spcBef>
                <a:spcPct val="20000"/>
              </a:spcBef>
              <a:spcAft>
                <a:spcPts val="1200"/>
              </a:spcAft>
              <a:buFont typeface="Arial" panose="020B0604020202020204" pitchFamily="34" charset="0"/>
              <a:buChar char="•"/>
              <a:defRPr/>
            </a:pPr>
            <a:r>
              <a:rPr lang="fr-CA" sz="2400" dirty="0" smtClean="0"/>
              <a:t>Émotions </a:t>
            </a:r>
            <a:r>
              <a:rPr lang="fr-CA" sz="2400" dirty="0"/>
              <a:t>positives, se sentir heureux et satisfait de sa vie</a:t>
            </a:r>
          </a:p>
          <a:p>
            <a:pPr marL="1054100" lvl="2" indent="-514350">
              <a:spcBef>
                <a:spcPct val="20000"/>
              </a:spcBef>
              <a:buFont typeface="+mj-lt"/>
              <a:buAutoNum type="arabicPeriod"/>
              <a:defRPr/>
            </a:pPr>
            <a:r>
              <a:rPr lang="fr-CA" sz="3200" b="1" dirty="0" err="1"/>
              <a:t>Eudémonique</a:t>
            </a:r>
            <a:endParaRPr lang="fr-CA" sz="3200" b="1" dirty="0"/>
          </a:p>
          <a:p>
            <a:pPr marL="1150938" lvl="3" indent="-342900">
              <a:spcBef>
                <a:spcPct val="20000"/>
              </a:spcBef>
              <a:buFont typeface="Arial" panose="020B0604020202020204" pitchFamily="34" charset="0"/>
              <a:buChar char="•"/>
              <a:defRPr/>
            </a:pPr>
            <a:r>
              <a:rPr lang="fr-CA" sz="2400" dirty="0" smtClean="0"/>
              <a:t>S’épanouir</a:t>
            </a:r>
            <a:r>
              <a:rPr lang="fr-CA" sz="2400" dirty="0"/>
              <a:t>, percevoir un sens à sa vie et se réaliser pleinement, à travers des activités et des relations humaines enrichissantes</a:t>
            </a:r>
          </a:p>
        </p:txBody>
      </p:sp>
      <p:sp>
        <p:nvSpPr>
          <p:cNvPr id="8" name="Titre 1"/>
          <p:cNvSpPr>
            <a:spLocks noGrp="1"/>
          </p:cNvSpPr>
          <p:nvPr>
            <p:ph type="title"/>
            <p:custDataLst>
              <p:tags r:id="rId2"/>
            </p:custDataLst>
          </p:nvPr>
        </p:nvSpPr>
        <p:spPr>
          <a:xfrm>
            <a:off x="2418054" y="541825"/>
            <a:ext cx="7904116" cy="1080000"/>
          </a:xfrm>
        </p:spPr>
        <p:txBody>
          <a:bodyPr>
            <a:normAutofit fontScale="90000"/>
          </a:bodyPr>
          <a:lstStyle/>
          <a:p>
            <a:r>
              <a:rPr lang="fr-CA" b="1" dirty="0" smtClean="0">
                <a:latin typeface="Calibri" panose="020F0502020204030204" pitchFamily="34" charset="0"/>
              </a:rPr>
              <a:t>Deux composantes du bien-être (santé mentale positive)</a:t>
            </a:r>
            <a:endParaRPr lang="fr-CA" b="1" dirty="0">
              <a:latin typeface="Calibri" panose="020F0502020204030204" pitchFamily="34" charset="0"/>
            </a:endParaRPr>
          </a:p>
        </p:txBody>
      </p:sp>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584351" cy="2163651"/>
          </a:xfrm>
          <a:prstGeom prst="rect">
            <a:avLst/>
          </a:prstGeom>
        </p:spPr>
      </p:pic>
    </p:spTree>
    <p:extLst>
      <p:ext uri="{BB962C8B-B14F-4D97-AF65-F5344CB8AC3E}">
        <p14:creationId xmlns:p14="http://schemas.microsoft.com/office/powerpoint/2010/main" val="28417012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custDataLst>
              <p:tags r:id="rId1"/>
            </p:custDataLst>
          </p:nvPr>
        </p:nvSpPr>
        <p:spPr>
          <a:xfrm>
            <a:off x="1684766" y="516071"/>
            <a:ext cx="10079341" cy="1143000"/>
          </a:xfrm>
          <a:prstGeom prst="rect">
            <a:avLst/>
          </a:prstGeom>
        </p:spPr>
        <p:txBody>
          <a:bodyPr vert="horz" lIns="91440" tIns="45720" rIns="91440" bIns="45720" rtlCol="0" anchor="ctr">
            <a:noAutofit/>
          </a:bodyPr>
          <a:lstStyle/>
          <a:p>
            <a:pPr algn="ctr">
              <a:spcBef>
                <a:spcPct val="0"/>
              </a:spcBef>
              <a:defRPr/>
            </a:pPr>
            <a:r>
              <a:rPr lang="fr-CA" sz="4400" b="1" dirty="0">
                <a:latin typeface="Calibri" panose="020F0502020204030204" pitchFamily="34" charset="0"/>
                <a:ea typeface="+mj-ea"/>
                <a:cs typeface="+mj-cs"/>
              </a:rPr>
              <a:t>Les deux continuums de la santé mentale</a:t>
            </a:r>
          </a:p>
        </p:txBody>
      </p:sp>
      <p:sp>
        <p:nvSpPr>
          <p:cNvPr id="24" name="Rectangle 23"/>
          <p:cNvSpPr/>
          <p:nvPr>
            <p:custDataLst>
              <p:tags r:id="rId2"/>
            </p:custDataLst>
          </p:nvPr>
        </p:nvSpPr>
        <p:spPr>
          <a:xfrm>
            <a:off x="5735960" y="3068960"/>
            <a:ext cx="3240360" cy="648072"/>
          </a:xfrm>
          <a:prstGeom prst="rect">
            <a:avLst/>
          </a:prstGeom>
          <a:solidFill>
            <a:srgbClr val="FFFF0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14" name="Rectangle 13"/>
          <p:cNvSpPr/>
          <p:nvPr>
            <p:custDataLst>
              <p:tags r:id="rId3"/>
            </p:custDataLst>
          </p:nvPr>
        </p:nvSpPr>
        <p:spPr>
          <a:xfrm>
            <a:off x="5735960" y="3070702"/>
            <a:ext cx="3194742" cy="646331"/>
          </a:xfrm>
          <a:prstGeom prst="rect">
            <a:avLst/>
          </a:prstGeom>
        </p:spPr>
        <p:txBody>
          <a:bodyPr wrap="none" anchor="ctr">
            <a:spAutoFit/>
          </a:bodyPr>
          <a:lstStyle/>
          <a:p>
            <a:pPr algn="ctr"/>
            <a:r>
              <a:rPr lang="fr-FR" i="1" dirty="0"/>
              <a:t>Santé mentale florissante</a:t>
            </a:r>
            <a:br>
              <a:rPr lang="fr-FR" i="1" dirty="0"/>
            </a:br>
            <a:r>
              <a:rPr lang="fr-FR" i="1" dirty="0"/>
              <a:t>malgré présence de symptômes</a:t>
            </a:r>
          </a:p>
        </p:txBody>
      </p:sp>
      <p:sp>
        <p:nvSpPr>
          <p:cNvPr id="18" name="ZoneTexte 17"/>
          <p:cNvSpPr txBox="1"/>
          <p:nvPr>
            <p:custDataLst>
              <p:tags r:id="rId4"/>
            </p:custDataLst>
          </p:nvPr>
        </p:nvSpPr>
        <p:spPr>
          <a:xfrm>
            <a:off x="7783280" y="3779748"/>
            <a:ext cx="2561192" cy="369332"/>
          </a:xfrm>
          <a:prstGeom prst="rect">
            <a:avLst/>
          </a:prstGeom>
          <a:noFill/>
        </p:spPr>
        <p:txBody>
          <a:bodyPr wrap="square" rtlCol="0">
            <a:spAutoFit/>
          </a:bodyPr>
          <a:lstStyle/>
          <a:p>
            <a:r>
              <a:rPr lang="fr-FR" b="1" dirty="0">
                <a:solidFill>
                  <a:srgbClr val="002060"/>
                </a:solidFill>
              </a:rPr>
              <a:t>+ symptômes de maladie </a:t>
            </a:r>
          </a:p>
        </p:txBody>
      </p:sp>
      <p:sp>
        <p:nvSpPr>
          <p:cNvPr id="22" name="ZoneTexte 21"/>
          <p:cNvSpPr txBox="1"/>
          <p:nvPr>
            <p:custDataLst>
              <p:tags r:id="rId5"/>
            </p:custDataLst>
          </p:nvPr>
        </p:nvSpPr>
        <p:spPr>
          <a:xfrm>
            <a:off x="5663952" y="1979548"/>
            <a:ext cx="3672408" cy="369332"/>
          </a:xfrm>
          <a:prstGeom prst="rect">
            <a:avLst/>
          </a:prstGeom>
          <a:noFill/>
        </p:spPr>
        <p:txBody>
          <a:bodyPr wrap="square" rtlCol="0">
            <a:spAutoFit/>
          </a:bodyPr>
          <a:lstStyle/>
          <a:p>
            <a:r>
              <a:rPr lang="fr-FR" b="1" dirty="0">
                <a:solidFill>
                  <a:srgbClr val="002060"/>
                </a:solidFill>
              </a:rPr>
              <a:t>+  bien-être (santé mentale positive)</a:t>
            </a:r>
          </a:p>
        </p:txBody>
      </p:sp>
      <p:sp>
        <p:nvSpPr>
          <p:cNvPr id="19" name="Rectangle 18"/>
          <p:cNvSpPr/>
          <p:nvPr>
            <p:custDataLst>
              <p:tags r:id="rId6"/>
            </p:custDataLst>
          </p:nvPr>
        </p:nvSpPr>
        <p:spPr>
          <a:xfrm>
            <a:off x="5735960" y="4870902"/>
            <a:ext cx="2830798" cy="646331"/>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wrap="none" anchor="ctr">
            <a:spAutoFit/>
          </a:bodyPr>
          <a:lstStyle/>
          <a:p>
            <a:pPr algn="ctr"/>
            <a:r>
              <a:rPr lang="fr-FR" i="1" dirty="0">
                <a:solidFill>
                  <a:schemeClr val="tx1"/>
                </a:solidFill>
              </a:rPr>
              <a:t>Santé mentale languissante</a:t>
            </a:r>
            <a:br>
              <a:rPr lang="fr-FR" i="1" dirty="0">
                <a:solidFill>
                  <a:schemeClr val="tx1"/>
                </a:solidFill>
              </a:rPr>
            </a:br>
            <a:r>
              <a:rPr lang="fr-FR" i="1" dirty="0">
                <a:solidFill>
                  <a:schemeClr val="tx1"/>
                </a:solidFill>
              </a:rPr>
              <a:t>et présence de symptômes</a:t>
            </a:r>
          </a:p>
        </p:txBody>
      </p:sp>
      <p:cxnSp>
        <p:nvCxnSpPr>
          <p:cNvPr id="8" name="Connecteur droit avec flèche 7"/>
          <p:cNvCxnSpPr/>
          <p:nvPr>
            <p:custDataLst>
              <p:tags r:id="rId7"/>
            </p:custDataLst>
          </p:nvPr>
        </p:nvCxnSpPr>
        <p:spPr>
          <a:xfrm>
            <a:off x="5519936" y="1758786"/>
            <a:ext cx="0" cy="4248472"/>
          </a:xfrm>
          <a:prstGeom prst="straightConnector1">
            <a:avLst/>
          </a:prstGeom>
          <a:ln w="57150"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0" name="Connecteur droit avec flèche 9"/>
          <p:cNvCxnSpPr/>
          <p:nvPr>
            <p:custDataLst>
              <p:tags r:id="rId8"/>
            </p:custDataLst>
          </p:nvPr>
        </p:nvCxnSpPr>
        <p:spPr>
          <a:xfrm>
            <a:off x="1775520" y="4293096"/>
            <a:ext cx="7128792" cy="0"/>
          </a:xfrm>
          <a:prstGeom prst="straightConnector1">
            <a:avLst/>
          </a:prstGeom>
          <a:ln w="57150"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0" name="Rectangle 19"/>
          <p:cNvSpPr/>
          <p:nvPr>
            <p:custDataLst>
              <p:tags r:id="rId9"/>
            </p:custDataLst>
          </p:nvPr>
        </p:nvSpPr>
        <p:spPr>
          <a:xfrm>
            <a:off x="2207568" y="3284984"/>
            <a:ext cx="2880320" cy="576064"/>
          </a:xfrm>
          <a:prstGeom prst="rect">
            <a:avLst/>
          </a:prstGeom>
          <a:solidFill>
            <a:srgbClr val="92D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sz="3000" dirty="0"/>
          </a:p>
        </p:txBody>
      </p:sp>
      <p:sp>
        <p:nvSpPr>
          <p:cNvPr id="12" name="Rectangle 11"/>
          <p:cNvSpPr/>
          <p:nvPr>
            <p:custDataLst>
              <p:tags r:id="rId10"/>
            </p:custDataLst>
          </p:nvPr>
        </p:nvSpPr>
        <p:spPr>
          <a:xfrm>
            <a:off x="2303386" y="3379148"/>
            <a:ext cx="2688685" cy="553998"/>
          </a:xfrm>
          <a:prstGeom prst="rect">
            <a:avLst/>
          </a:prstGeom>
        </p:spPr>
        <p:txBody>
          <a:bodyPr wrap="none">
            <a:spAutoFit/>
          </a:bodyPr>
          <a:lstStyle/>
          <a:p>
            <a:r>
              <a:rPr lang="fr-FR" sz="3000" i="1" baseline="30000" dirty="0"/>
              <a:t>Santé mentale complète</a:t>
            </a:r>
            <a:endParaRPr lang="fr-FR" sz="3000" dirty="0"/>
          </a:p>
        </p:txBody>
      </p:sp>
      <p:sp>
        <p:nvSpPr>
          <p:cNvPr id="17" name="Rectangle 16"/>
          <p:cNvSpPr/>
          <p:nvPr>
            <p:custDataLst>
              <p:tags r:id="rId11"/>
            </p:custDataLst>
          </p:nvPr>
        </p:nvSpPr>
        <p:spPr>
          <a:xfrm>
            <a:off x="2135561" y="4869161"/>
            <a:ext cx="3059427" cy="646331"/>
          </a:xfrm>
          <a:prstGeom prst="rect">
            <a:avLst/>
          </a:prstGeom>
          <a:solidFill>
            <a:srgbClr val="FFC000"/>
          </a:solidFill>
        </p:spPr>
        <p:style>
          <a:lnRef idx="1">
            <a:schemeClr val="accent2"/>
          </a:lnRef>
          <a:fillRef idx="3">
            <a:schemeClr val="accent2"/>
          </a:fillRef>
          <a:effectRef idx="2">
            <a:schemeClr val="accent2"/>
          </a:effectRef>
          <a:fontRef idx="minor">
            <a:schemeClr val="lt1"/>
          </a:fontRef>
        </p:style>
        <p:txBody>
          <a:bodyPr wrap="none" anchor="ctr">
            <a:spAutoFit/>
          </a:bodyPr>
          <a:lstStyle/>
          <a:p>
            <a:pPr algn="ctr"/>
            <a:r>
              <a:rPr lang="fr-FR" i="1" dirty="0">
                <a:solidFill>
                  <a:schemeClr val="tx1"/>
                </a:solidFill>
              </a:rPr>
              <a:t>Santé mentale languissante</a:t>
            </a:r>
            <a:br>
              <a:rPr lang="fr-FR" i="1" dirty="0">
                <a:solidFill>
                  <a:schemeClr val="tx1"/>
                </a:solidFill>
              </a:rPr>
            </a:br>
            <a:r>
              <a:rPr lang="fr-FR" i="1" dirty="0">
                <a:solidFill>
                  <a:schemeClr val="tx1"/>
                </a:solidFill>
              </a:rPr>
              <a:t>malgré absence de symptômes</a:t>
            </a:r>
          </a:p>
        </p:txBody>
      </p:sp>
      <p:sp>
        <p:nvSpPr>
          <p:cNvPr id="2" name="ZoneTexte 1"/>
          <p:cNvSpPr txBox="1"/>
          <p:nvPr/>
        </p:nvSpPr>
        <p:spPr>
          <a:xfrm>
            <a:off x="334107" y="6166973"/>
            <a:ext cx="11429999" cy="584775"/>
          </a:xfrm>
          <a:prstGeom prst="rect">
            <a:avLst/>
          </a:prstGeom>
          <a:noFill/>
        </p:spPr>
        <p:txBody>
          <a:bodyPr wrap="square" rtlCol="0">
            <a:spAutoFit/>
          </a:bodyPr>
          <a:lstStyle/>
          <a:p>
            <a:r>
              <a:rPr lang="en-US" sz="1600" dirty="0" err="1"/>
              <a:t>Provencher</a:t>
            </a:r>
            <a:r>
              <a:rPr lang="en-US" sz="1600" dirty="0"/>
              <a:t>, H. L., &amp; Keyes, C. L. M. (2011). Complete mental health recovery: Bridging mental illness with positive mental health. Journal of Public Mental Health, 10(1), 57-69.</a:t>
            </a:r>
          </a:p>
        </p:txBody>
      </p:sp>
      <p:pic>
        <p:nvPicPr>
          <p:cNvPr id="16" name="Image 1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584351" cy="2163651"/>
          </a:xfrm>
          <a:prstGeom prst="rect">
            <a:avLst/>
          </a:prstGeom>
        </p:spPr>
      </p:pic>
      <p:pic>
        <p:nvPicPr>
          <p:cNvPr id="21" name="Image 20"/>
          <p:cNvPicPr>
            <a:picLocks noChangeAspect="1"/>
          </p:cNvPicPr>
          <p:nvPr>
            <p:custDataLst>
              <p:tags r:id="rId12"/>
            </p:custDataLst>
          </p:nvPr>
        </p:nvPicPr>
        <p:blipFill>
          <a:blip r:embed="rId16" cstate="print">
            <a:duotone>
              <a:schemeClr val="accent6">
                <a:shade val="45000"/>
                <a:satMod val="135000"/>
              </a:schemeClr>
              <a:prstClr val="white"/>
            </a:duotone>
          </a:blip>
          <a:stretch>
            <a:fillRect/>
          </a:stretch>
        </p:blipFill>
        <p:spPr>
          <a:xfrm>
            <a:off x="2168576" y="1981074"/>
            <a:ext cx="1094893" cy="1015008"/>
          </a:xfrm>
          <a:prstGeom prst="rect">
            <a:avLst/>
          </a:prstGeom>
          <a:ln>
            <a:noFill/>
          </a:ln>
        </p:spPr>
      </p:pic>
    </p:spTree>
    <p:extLst>
      <p:ext uri="{BB962C8B-B14F-4D97-AF65-F5344CB8AC3E}">
        <p14:creationId xmlns:p14="http://schemas.microsoft.com/office/powerpoint/2010/main" val="38523593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063552" y="541825"/>
            <a:ext cx="8651630" cy="1080000"/>
          </a:xfrm>
        </p:spPr>
        <p:txBody>
          <a:bodyPr>
            <a:normAutofit/>
          </a:bodyPr>
          <a:lstStyle/>
          <a:p>
            <a:r>
              <a:rPr lang="fr-CA" b="1" dirty="0">
                <a:latin typeface="Calibri" panose="020F0502020204030204" pitchFamily="34" charset="0"/>
              </a:rPr>
              <a:t>Rétablissement en santé mentale</a:t>
            </a:r>
          </a:p>
        </p:txBody>
      </p:sp>
      <p:sp>
        <p:nvSpPr>
          <p:cNvPr id="5" name="Espace réservé du contenu 2"/>
          <p:cNvSpPr txBox="1">
            <a:spLocks/>
          </p:cNvSpPr>
          <p:nvPr>
            <p:custDataLst>
              <p:tags r:id="rId2"/>
            </p:custDataLst>
          </p:nvPr>
        </p:nvSpPr>
        <p:spPr>
          <a:xfrm>
            <a:off x="2063551" y="2497014"/>
            <a:ext cx="9331279" cy="2804193"/>
          </a:xfrm>
          <a:prstGeom prst="rect">
            <a:avLst/>
          </a:prstGeom>
        </p:spPr>
        <p:txBody>
          <a:bodyPr vert="horz" lIns="91440" tIns="45720" rIns="91440" bIns="45720" rtlCol="0">
            <a:normAutofit/>
          </a:bodyPr>
          <a:lstStyle/>
          <a:p>
            <a:pPr>
              <a:spcBef>
                <a:spcPct val="20000"/>
              </a:spcBef>
              <a:spcAft>
                <a:spcPts val="1200"/>
              </a:spcAft>
              <a:defRPr/>
            </a:pPr>
            <a:r>
              <a:rPr lang="fr-CA" sz="2800" dirty="0">
                <a:latin typeface="Calibri" panose="020F0502020204030204" pitchFamily="34" charset="0"/>
              </a:rPr>
              <a:t>Plus que l’absence de maladie!</a:t>
            </a:r>
          </a:p>
          <a:p>
            <a:pPr>
              <a:spcBef>
                <a:spcPct val="20000"/>
              </a:spcBef>
              <a:defRPr/>
            </a:pPr>
            <a:r>
              <a:rPr lang="fr-CA" sz="2800" i="1" dirty="0">
                <a:latin typeface="Calibri" panose="020F0502020204030204" pitchFamily="34" charset="0"/>
              </a:rPr>
              <a:t>« Processus profondément personnel et unique de changement de ses attitudes, valeurs, buts, habiletés ou rôles qui permet de vivre une vie satisfaisante, remplie d’espoir et qui contribue à la société, malgré les limitations causées par la maladie »</a:t>
            </a:r>
            <a:endParaRPr lang="fr-CA" sz="2800" baseline="30000" dirty="0">
              <a:latin typeface="Calibri" panose="020F0502020204030204" pitchFamily="34" charset="0"/>
            </a:endParaRPr>
          </a:p>
        </p:txBody>
      </p:sp>
      <p:sp>
        <p:nvSpPr>
          <p:cNvPr id="3" name="ZoneTexte 2"/>
          <p:cNvSpPr txBox="1"/>
          <p:nvPr/>
        </p:nvSpPr>
        <p:spPr>
          <a:xfrm>
            <a:off x="334107" y="6205672"/>
            <a:ext cx="11693769" cy="584775"/>
          </a:xfrm>
          <a:prstGeom prst="rect">
            <a:avLst/>
          </a:prstGeom>
          <a:noFill/>
        </p:spPr>
        <p:txBody>
          <a:bodyPr wrap="square" rtlCol="0">
            <a:spAutoFit/>
          </a:bodyPr>
          <a:lstStyle/>
          <a:p>
            <a:r>
              <a:rPr lang="fr-CA" sz="1600" dirty="0"/>
              <a:t>Anthony WA. (1993). </a:t>
            </a:r>
            <a:r>
              <a:rPr lang="fr-CA" sz="1600" dirty="0" err="1"/>
              <a:t>Recovery</a:t>
            </a:r>
            <a:r>
              <a:rPr lang="fr-CA" sz="1600" dirty="0"/>
              <a:t> </a:t>
            </a:r>
            <a:r>
              <a:rPr lang="fr-CA" sz="1600" dirty="0" err="1"/>
              <a:t>from</a:t>
            </a:r>
            <a:r>
              <a:rPr lang="fr-CA" sz="1600" dirty="0"/>
              <a:t> mental </a:t>
            </a:r>
            <a:r>
              <a:rPr lang="fr-CA" sz="1600" dirty="0" err="1"/>
              <a:t>illness</a:t>
            </a:r>
            <a:r>
              <a:rPr lang="fr-CA" sz="1600" dirty="0"/>
              <a:t>: the </a:t>
            </a:r>
            <a:r>
              <a:rPr lang="fr-CA" sz="1600" dirty="0" err="1"/>
              <a:t>guiding</a:t>
            </a:r>
            <a:r>
              <a:rPr lang="fr-CA" sz="1600" dirty="0"/>
              <a:t> vision of the mental </a:t>
            </a:r>
            <a:r>
              <a:rPr lang="fr-CA" sz="1600" dirty="0" err="1"/>
              <a:t>health</a:t>
            </a:r>
            <a:r>
              <a:rPr lang="fr-CA" sz="1600" dirty="0"/>
              <a:t> system in the 1990s. </a:t>
            </a:r>
            <a:r>
              <a:rPr lang="fr-CA" sz="1600" i="1" dirty="0" err="1"/>
              <a:t>Psychiatric</a:t>
            </a:r>
            <a:r>
              <a:rPr lang="fr-CA" sz="1600" i="1" dirty="0"/>
              <a:t> </a:t>
            </a:r>
            <a:r>
              <a:rPr lang="fr-CA" sz="1600" i="1" dirty="0" err="1"/>
              <a:t>Rehabilitation</a:t>
            </a:r>
            <a:r>
              <a:rPr lang="fr-CA" sz="1600" i="1" dirty="0"/>
              <a:t> Journal</a:t>
            </a:r>
            <a:r>
              <a:rPr lang="fr-CA" sz="1600" dirty="0"/>
              <a:t>,</a:t>
            </a:r>
            <a:r>
              <a:rPr lang="fr-CA" sz="1600" i="1" dirty="0"/>
              <a:t> </a:t>
            </a:r>
            <a:r>
              <a:rPr lang="fr-CA" sz="1600" dirty="0"/>
              <a:t>16(4), 11-23.</a:t>
            </a:r>
          </a:p>
        </p:txBody>
      </p:sp>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584351" cy="2163651"/>
          </a:xfrm>
          <a:prstGeom prst="rect">
            <a:avLst/>
          </a:prstGeom>
        </p:spPr>
      </p:pic>
    </p:spTree>
    <p:extLst>
      <p:ext uri="{BB962C8B-B14F-4D97-AF65-F5344CB8AC3E}">
        <p14:creationId xmlns:p14="http://schemas.microsoft.com/office/powerpoint/2010/main" val="34986145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custDataLst>
              <p:tags r:id="rId1"/>
            </p:custDataLst>
          </p:nvPr>
        </p:nvSpPr>
        <p:spPr>
          <a:xfrm>
            <a:off x="2063552" y="510325"/>
            <a:ext cx="9542294" cy="1143000"/>
          </a:xfrm>
          <a:prstGeom prst="rect">
            <a:avLst/>
          </a:prstGeom>
        </p:spPr>
        <p:txBody>
          <a:bodyPr vert="horz" lIns="91440" tIns="45720" rIns="91440" bIns="45720" rtlCol="0" anchor="ctr">
            <a:normAutofit/>
          </a:bodyPr>
          <a:lstStyle/>
          <a:p>
            <a:pPr>
              <a:spcBef>
                <a:spcPct val="0"/>
              </a:spcBef>
              <a:defRPr/>
            </a:pPr>
            <a:r>
              <a:rPr lang="fr-CA" sz="4400" b="1" dirty="0">
                <a:ea typeface="+mj-ea"/>
                <a:cs typeface="+mj-cs"/>
              </a:rPr>
              <a:t>Rétablissement en santé mentale</a:t>
            </a:r>
          </a:p>
        </p:txBody>
      </p:sp>
      <p:sp>
        <p:nvSpPr>
          <p:cNvPr id="7" name="Espace réservé du contenu 2"/>
          <p:cNvSpPr txBox="1">
            <a:spLocks/>
          </p:cNvSpPr>
          <p:nvPr>
            <p:custDataLst>
              <p:tags r:id="rId2"/>
            </p:custDataLst>
          </p:nvPr>
        </p:nvSpPr>
        <p:spPr>
          <a:xfrm>
            <a:off x="2140066" y="1830525"/>
            <a:ext cx="8568952" cy="4525963"/>
          </a:xfrm>
          <a:prstGeom prst="rect">
            <a:avLst/>
          </a:prstGeom>
        </p:spPr>
        <p:txBody>
          <a:bodyPr vert="horz" lIns="91440" tIns="45720" rIns="91440" bIns="45720" rtlCol="0">
            <a:normAutofit fontScale="92500"/>
          </a:bodyPr>
          <a:lstStyle/>
          <a:p>
            <a:pPr>
              <a:spcBef>
                <a:spcPct val="20000"/>
              </a:spcBef>
              <a:defRPr/>
            </a:pPr>
            <a:r>
              <a:rPr lang="fr-CA" sz="3500" b="1" u="sng" dirty="0"/>
              <a:t>Cinq dimensions</a:t>
            </a:r>
            <a:endParaRPr lang="fr-CA" sz="3500" u="sng" dirty="0"/>
          </a:p>
          <a:p>
            <a:pPr marL="987425" indent="-544513">
              <a:spcBef>
                <a:spcPct val="20000"/>
              </a:spcBef>
              <a:buFont typeface="+mj-lt"/>
              <a:buAutoNum type="arabicPeriod"/>
              <a:defRPr/>
            </a:pPr>
            <a:r>
              <a:rPr lang="fr-CA" sz="2800" dirty="0"/>
              <a:t>Clinique </a:t>
            </a:r>
            <a:endParaRPr lang="fr-CA" sz="2800" b="1" dirty="0"/>
          </a:p>
          <a:p>
            <a:pPr marL="1520825" lvl="1" indent="-271463">
              <a:spcBef>
                <a:spcPct val="20000"/>
              </a:spcBef>
              <a:buFont typeface="Arial" pitchFamily="34" charset="0"/>
              <a:buChar char="•"/>
              <a:defRPr/>
            </a:pPr>
            <a:r>
              <a:rPr lang="fr-CA" sz="2000" dirty="0"/>
              <a:t>Diminution des symptômes</a:t>
            </a:r>
          </a:p>
          <a:p>
            <a:pPr marL="987425" indent="-544513">
              <a:buFont typeface="+mj-lt"/>
              <a:buAutoNum type="arabicPeriod"/>
              <a:defRPr/>
            </a:pPr>
            <a:r>
              <a:rPr lang="fr-CA" sz="2800" dirty="0"/>
              <a:t>Fonctionnelle</a:t>
            </a:r>
          </a:p>
          <a:p>
            <a:pPr marL="1520825" lvl="1" indent="-271463">
              <a:buFont typeface="Arial" panose="020B0604020202020204" pitchFamily="34" charset="0"/>
              <a:buChar char="•"/>
              <a:defRPr/>
            </a:pPr>
            <a:r>
              <a:rPr lang="fr-CA" sz="2000" dirty="0"/>
              <a:t>Engagement dans rôles sociaux significatifs</a:t>
            </a:r>
          </a:p>
          <a:p>
            <a:pPr marL="987425" indent="-544513">
              <a:buFont typeface="+mj-lt"/>
              <a:buAutoNum type="arabicPeriod"/>
              <a:defRPr/>
            </a:pPr>
            <a:r>
              <a:rPr lang="fr-CA" sz="2800" dirty="0"/>
              <a:t>Sociale</a:t>
            </a:r>
          </a:p>
          <a:p>
            <a:pPr marL="1520825" lvl="1" indent="-271463">
              <a:buFont typeface="Arial" panose="020B0604020202020204" pitchFamily="34" charset="0"/>
              <a:buChar char="•"/>
              <a:defRPr/>
            </a:pPr>
            <a:r>
              <a:rPr lang="fr-CA" sz="2000" dirty="0"/>
              <a:t>Consolidation de relations positives avec les autres et sentiment de faire partie de la société</a:t>
            </a:r>
          </a:p>
          <a:p>
            <a:pPr marL="987425" indent="-544513">
              <a:buFont typeface="+mj-lt"/>
              <a:buAutoNum type="arabicPeriod"/>
              <a:defRPr/>
            </a:pPr>
            <a:r>
              <a:rPr lang="fr-CA" sz="2800" dirty="0"/>
              <a:t>Physique</a:t>
            </a:r>
          </a:p>
          <a:p>
            <a:pPr marL="1520825" lvl="1" indent="-271463">
              <a:buFont typeface="Arial" panose="020B0604020202020204" pitchFamily="34" charset="0"/>
              <a:buChar char="•"/>
              <a:defRPr/>
            </a:pPr>
            <a:r>
              <a:rPr lang="fr-CA" sz="2000" dirty="0"/>
              <a:t>Prendre soin de sa santé physique</a:t>
            </a:r>
          </a:p>
          <a:p>
            <a:pPr marL="987425" indent="-544513">
              <a:buFont typeface="+mj-lt"/>
              <a:buAutoNum type="arabicPeriod"/>
              <a:defRPr/>
            </a:pPr>
            <a:r>
              <a:rPr lang="fr-CA" sz="2800" dirty="0"/>
              <a:t>Existentielle</a:t>
            </a:r>
          </a:p>
          <a:p>
            <a:pPr marL="1520825" lvl="1" indent="-261938">
              <a:spcBef>
                <a:spcPct val="20000"/>
              </a:spcBef>
              <a:buFont typeface="Arial" pitchFamily="34" charset="0"/>
              <a:buChar char="•"/>
              <a:defRPr/>
            </a:pPr>
            <a:r>
              <a:rPr lang="fr-CA" sz="2000" dirty="0"/>
              <a:t>Augmentation de l’espoir, du pouvoir d’agir et du bien-être spirituel</a:t>
            </a:r>
          </a:p>
        </p:txBody>
      </p:sp>
      <p:sp>
        <p:nvSpPr>
          <p:cNvPr id="5" name="ZoneTexte 4"/>
          <p:cNvSpPr txBox="1"/>
          <p:nvPr/>
        </p:nvSpPr>
        <p:spPr>
          <a:xfrm>
            <a:off x="175846" y="6419835"/>
            <a:ext cx="11430000" cy="338554"/>
          </a:xfrm>
          <a:prstGeom prst="rect">
            <a:avLst/>
          </a:prstGeom>
          <a:noFill/>
        </p:spPr>
        <p:txBody>
          <a:bodyPr wrap="square" rtlCol="0">
            <a:spAutoFit/>
          </a:bodyPr>
          <a:lstStyle/>
          <a:p>
            <a:r>
              <a:rPr lang="fr-CA" sz="1600" dirty="0" err="1"/>
              <a:t>Whitley</a:t>
            </a:r>
            <a:r>
              <a:rPr lang="fr-CA" sz="1600" dirty="0"/>
              <a:t> R, Drake RE. (2010). </a:t>
            </a:r>
            <a:r>
              <a:rPr lang="fr-CA" sz="1600" dirty="0" err="1"/>
              <a:t>Recovery</a:t>
            </a:r>
            <a:r>
              <a:rPr lang="fr-CA" sz="1600" dirty="0"/>
              <a:t>: a </a:t>
            </a:r>
            <a:r>
              <a:rPr lang="fr-CA" sz="1600" dirty="0" err="1"/>
              <a:t>dimensional</a:t>
            </a:r>
            <a:r>
              <a:rPr lang="fr-CA" sz="1600" dirty="0"/>
              <a:t> </a:t>
            </a:r>
            <a:r>
              <a:rPr lang="fr-CA" sz="1600" dirty="0" err="1"/>
              <a:t>approach</a:t>
            </a:r>
            <a:r>
              <a:rPr lang="fr-CA" sz="1600" i="1" dirty="0"/>
              <a:t>. </a:t>
            </a:r>
            <a:r>
              <a:rPr lang="fr-CA" sz="1600" i="1" dirty="0" err="1"/>
              <a:t>Psychiatric</a:t>
            </a:r>
            <a:r>
              <a:rPr lang="fr-CA" sz="1600" i="1" dirty="0"/>
              <a:t> Services</a:t>
            </a:r>
            <a:r>
              <a:rPr lang="fr-CA" sz="1600" dirty="0"/>
              <a:t>, 61, 1248-50.</a:t>
            </a:r>
          </a:p>
        </p:txBody>
      </p:sp>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584351" cy="2163651"/>
          </a:xfrm>
          <a:prstGeom prst="rect">
            <a:avLst/>
          </a:prstGeom>
        </p:spPr>
      </p:pic>
    </p:spTree>
    <p:extLst>
      <p:ext uri="{BB962C8B-B14F-4D97-AF65-F5344CB8AC3E}">
        <p14:creationId xmlns:p14="http://schemas.microsoft.com/office/powerpoint/2010/main" val="42575893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custDataLst>
              <p:tags r:id="rId1"/>
            </p:custDataLst>
          </p:nvPr>
        </p:nvSpPr>
        <p:spPr>
          <a:xfrm>
            <a:off x="2089212" y="510325"/>
            <a:ext cx="8229600" cy="1143000"/>
          </a:xfrm>
          <a:prstGeom prst="rect">
            <a:avLst/>
          </a:prstGeom>
        </p:spPr>
        <p:txBody>
          <a:bodyPr vert="horz" lIns="91440" tIns="45720" rIns="91440" bIns="45720" rtlCol="0" anchor="ctr">
            <a:noAutofit/>
          </a:bodyPr>
          <a:lstStyle/>
          <a:p>
            <a:pPr algn="ctr">
              <a:spcBef>
                <a:spcPct val="0"/>
              </a:spcBef>
              <a:defRPr/>
            </a:pPr>
            <a:r>
              <a:rPr lang="fr-CA" sz="4400" b="1" dirty="0">
                <a:ea typeface="+mj-ea"/>
                <a:cs typeface="+mj-cs"/>
              </a:rPr>
              <a:t>Valeur ajoutée du soutien à l’autogestion</a:t>
            </a:r>
          </a:p>
        </p:txBody>
      </p:sp>
      <p:sp>
        <p:nvSpPr>
          <p:cNvPr id="7" name="Espace réservé du contenu 2"/>
          <p:cNvSpPr txBox="1">
            <a:spLocks/>
          </p:cNvSpPr>
          <p:nvPr>
            <p:custDataLst>
              <p:tags r:id="rId2"/>
            </p:custDataLst>
          </p:nvPr>
        </p:nvSpPr>
        <p:spPr>
          <a:xfrm>
            <a:off x="1811215" y="2163652"/>
            <a:ext cx="9636370" cy="4577718"/>
          </a:xfrm>
          <a:prstGeom prst="rect">
            <a:avLst/>
          </a:prstGeom>
        </p:spPr>
        <p:txBody>
          <a:bodyPr vert="horz" lIns="91440" tIns="45720" rIns="91440" bIns="45720" rtlCol="0">
            <a:normAutofit fontScale="92500" lnSpcReduction="10000"/>
          </a:bodyPr>
          <a:lstStyle/>
          <a:p>
            <a:pPr marL="514350" indent="-514350">
              <a:spcBef>
                <a:spcPct val="20000"/>
              </a:spcBef>
              <a:buFont typeface="Arial" panose="020B0604020202020204" pitchFamily="34" charset="0"/>
              <a:buChar char="•"/>
              <a:defRPr/>
            </a:pPr>
            <a:r>
              <a:rPr lang="fr-CA" sz="2800" u="sng" dirty="0"/>
              <a:t>Ne vise pas à remplacer</a:t>
            </a:r>
            <a:r>
              <a:rPr lang="fr-CA" sz="2800" dirty="0"/>
              <a:t> les traitements habituels comme la pharmacothérapie ou la psychothérapie</a:t>
            </a:r>
            <a:endParaRPr lang="fr-CA" sz="2800" b="1" dirty="0"/>
          </a:p>
          <a:p>
            <a:pPr marL="514350" indent="-514350">
              <a:spcBef>
                <a:spcPct val="20000"/>
              </a:spcBef>
              <a:buFont typeface="Arial" panose="020B0604020202020204" pitchFamily="34" charset="0"/>
              <a:buChar char="•"/>
              <a:defRPr/>
            </a:pPr>
            <a:r>
              <a:rPr lang="fr-CA" sz="2800" u="sng" dirty="0"/>
              <a:t>Intervention complémentaire</a:t>
            </a:r>
            <a:r>
              <a:rPr lang="fr-CA" sz="2800" dirty="0"/>
              <a:t> pour consolider des changements de comportements durables dans une perspective de prévention des rechutes</a:t>
            </a:r>
          </a:p>
          <a:p>
            <a:pPr marL="514350" indent="-514350">
              <a:spcBef>
                <a:spcPct val="20000"/>
              </a:spcBef>
              <a:buFont typeface="Arial" panose="020B0604020202020204" pitchFamily="34" charset="0"/>
              <a:buChar char="•"/>
              <a:defRPr/>
            </a:pPr>
            <a:r>
              <a:rPr lang="fr-CA" sz="2800" u="sng" dirty="0"/>
              <a:t>Recommandée</a:t>
            </a:r>
            <a:r>
              <a:rPr lang="fr-CA" sz="2800" dirty="0"/>
              <a:t> dans les guides de pratique pour le traitement des troubles anxieux et dépressif</a:t>
            </a:r>
          </a:p>
          <a:p>
            <a:pPr marL="514350" indent="-514350">
              <a:spcBef>
                <a:spcPct val="20000"/>
              </a:spcBef>
              <a:buFont typeface="Arial" panose="020B0604020202020204" pitchFamily="34" charset="0"/>
              <a:buChar char="•"/>
              <a:defRPr/>
            </a:pPr>
            <a:r>
              <a:rPr lang="fr-CA" sz="2800" u="sng" dirty="0"/>
              <a:t>Démontrée efficace</a:t>
            </a:r>
            <a:r>
              <a:rPr lang="fr-CA" sz="2800" dirty="0"/>
              <a:t> à diminuer les symptômes, améliorer l’adhésion au traitement, accroître le niveau de confiance à gérer sa maladie et améliorer la qualité de vie</a:t>
            </a:r>
          </a:p>
          <a:p>
            <a:pPr marL="514350" indent="-514350">
              <a:spcBef>
                <a:spcPct val="20000"/>
              </a:spcBef>
              <a:buFont typeface="Arial" panose="020B0604020202020204" pitchFamily="34" charset="0"/>
              <a:buChar char="•"/>
              <a:defRPr/>
            </a:pPr>
            <a:r>
              <a:rPr lang="fr-CA" sz="2800" u="sng" dirty="0"/>
              <a:t>Pratique axée sur le rétablissement</a:t>
            </a:r>
            <a:endParaRPr lang="fr-CA" sz="1600" dirty="0"/>
          </a:p>
        </p:txBody>
      </p:sp>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584351" cy="2163651"/>
          </a:xfrm>
          <a:prstGeom prst="rect">
            <a:avLst/>
          </a:prstGeom>
        </p:spPr>
      </p:pic>
    </p:spTree>
    <p:extLst>
      <p:ext uri="{BB962C8B-B14F-4D97-AF65-F5344CB8AC3E}">
        <p14:creationId xmlns:p14="http://schemas.microsoft.com/office/powerpoint/2010/main" val="39174473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740876" y="55117"/>
            <a:ext cx="8372353" cy="6732543"/>
          </a:xfrm>
          <a:prstGeom prst="rect">
            <a:avLst/>
          </a:prstGeom>
          <a:noFill/>
          <a:ln w="9525">
            <a:noFill/>
            <a:miter lim="800000"/>
            <a:headEnd/>
            <a:tailEnd/>
          </a:ln>
        </p:spPr>
      </p:pic>
    </p:spTree>
    <p:extLst>
      <p:ext uri="{BB962C8B-B14F-4D97-AF65-F5344CB8AC3E}">
        <p14:creationId xmlns:p14="http://schemas.microsoft.com/office/powerpoint/2010/main" val="37441636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custDataLst>
              <p:tags r:id="rId1"/>
            </p:custDataLst>
          </p:nvPr>
        </p:nvSpPr>
        <p:spPr>
          <a:xfrm>
            <a:off x="1793631" y="510325"/>
            <a:ext cx="10181491" cy="1143000"/>
          </a:xfrm>
          <a:prstGeom prst="rect">
            <a:avLst/>
          </a:prstGeom>
        </p:spPr>
        <p:txBody>
          <a:bodyPr vert="horz" lIns="91440" tIns="45720" rIns="91440" bIns="45720" rtlCol="0" anchor="ctr">
            <a:normAutofit/>
          </a:bodyPr>
          <a:lstStyle/>
          <a:p>
            <a:pPr>
              <a:spcBef>
                <a:spcPct val="0"/>
              </a:spcBef>
              <a:defRPr/>
            </a:pPr>
            <a:r>
              <a:rPr lang="fr-CA" sz="4400" b="1" dirty="0">
                <a:ea typeface="+mj-ea"/>
                <a:cs typeface="+mj-cs"/>
              </a:rPr>
              <a:t>Le </a:t>
            </a:r>
            <a:r>
              <a:rPr lang="fr-CA" sz="4400" b="1" dirty="0" smtClean="0">
                <a:ea typeface="+mj-ea"/>
                <a:cs typeface="+mj-cs"/>
              </a:rPr>
              <a:t>besoin: lacunes dans les outils existants</a:t>
            </a:r>
            <a:endParaRPr lang="fr-CA" sz="4400" b="1" dirty="0">
              <a:ea typeface="+mj-ea"/>
              <a:cs typeface="+mj-cs"/>
            </a:endParaRPr>
          </a:p>
        </p:txBody>
      </p:sp>
      <p:sp>
        <p:nvSpPr>
          <p:cNvPr id="7" name="Espace réservé du contenu 2"/>
          <p:cNvSpPr txBox="1">
            <a:spLocks/>
          </p:cNvSpPr>
          <p:nvPr>
            <p:custDataLst>
              <p:tags r:id="rId2"/>
            </p:custDataLst>
          </p:nvPr>
        </p:nvSpPr>
        <p:spPr>
          <a:xfrm>
            <a:off x="1336431" y="1972925"/>
            <a:ext cx="10855569" cy="4146522"/>
          </a:xfrm>
          <a:prstGeom prst="rect">
            <a:avLst/>
          </a:prstGeom>
        </p:spPr>
        <p:txBody>
          <a:bodyPr vert="horz" lIns="91440" tIns="45720" rIns="91440" bIns="45720" rtlCol="0">
            <a:normAutofit/>
          </a:bodyPr>
          <a:lstStyle/>
          <a:p>
            <a:pPr marL="971550" lvl="1" indent="-514350">
              <a:spcBef>
                <a:spcPct val="20000"/>
              </a:spcBef>
              <a:buFont typeface="+mj-lt"/>
              <a:buAutoNum type="arabicPeriod"/>
              <a:defRPr/>
            </a:pPr>
            <a:r>
              <a:rPr lang="fr-CA" sz="2800" dirty="0" smtClean="0"/>
              <a:t>Accent </a:t>
            </a:r>
            <a:r>
              <a:rPr lang="fr-CA" sz="2800" dirty="0"/>
              <a:t>mis sur le rétablissement clinique</a:t>
            </a:r>
          </a:p>
          <a:p>
            <a:pPr marL="971550" lvl="1" indent="-514350">
              <a:spcBef>
                <a:spcPct val="20000"/>
              </a:spcBef>
              <a:buFont typeface="+mj-lt"/>
              <a:buAutoNum type="arabicPeriod"/>
              <a:defRPr/>
            </a:pPr>
            <a:r>
              <a:rPr lang="fr-CA" sz="2800" dirty="0"/>
              <a:t>Quelques stratégies d’autogestion seulement</a:t>
            </a:r>
          </a:p>
          <a:p>
            <a:pPr marL="1371600" lvl="2" indent="-457200">
              <a:spcBef>
                <a:spcPct val="20000"/>
              </a:spcBef>
              <a:buFont typeface="Arial" panose="020B0604020202020204" pitchFamily="34" charset="0"/>
              <a:buChar char="•"/>
              <a:defRPr/>
            </a:pPr>
            <a:r>
              <a:rPr lang="fr-CA" sz="2600" dirty="0"/>
              <a:t>Adhérer au traitement</a:t>
            </a:r>
          </a:p>
          <a:p>
            <a:pPr marL="1371600" lvl="2" indent="-457200">
              <a:spcBef>
                <a:spcPct val="20000"/>
              </a:spcBef>
              <a:buFont typeface="Arial" panose="020B0604020202020204" pitchFamily="34" charset="0"/>
              <a:buChar char="•"/>
              <a:defRPr/>
            </a:pPr>
            <a:r>
              <a:rPr lang="fr-CA" sz="2600" dirty="0"/>
              <a:t>Plan de prévention de la rechute</a:t>
            </a:r>
          </a:p>
          <a:p>
            <a:pPr marL="1371600" lvl="2" indent="-457200">
              <a:spcBef>
                <a:spcPct val="20000"/>
              </a:spcBef>
              <a:buFont typeface="Arial" panose="020B0604020202020204" pitchFamily="34" charset="0"/>
              <a:buChar char="•"/>
              <a:defRPr/>
            </a:pPr>
            <a:r>
              <a:rPr lang="fr-CA" sz="2600" dirty="0"/>
              <a:t>Activation comportementale</a:t>
            </a:r>
          </a:p>
          <a:p>
            <a:pPr marL="1371600" lvl="2" indent="-457200">
              <a:spcBef>
                <a:spcPct val="20000"/>
              </a:spcBef>
              <a:buFont typeface="Arial" panose="020B0604020202020204" pitchFamily="34" charset="0"/>
              <a:buChar char="•"/>
              <a:defRPr/>
            </a:pPr>
            <a:r>
              <a:rPr lang="fr-CA" sz="2600" dirty="0"/>
              <a:t>Restructuration cognitive</a:t>
            </a:r>
          </a:p>
          <a:p>
            <a:pPr marL="1371600" lvl="2" indent="-457200">
              <a:spcBef>
                <a:spcPct val="20000"/>
              </a:spcBef>
              <a:buFont typeface="Arial" panose="020B0604020202020204" pitchFamily="34" charset="0"/>
              <a:buChar char="•"/>
              <a:defRPr/>
            </a:pPr>
            <a:r>
              <a:rPr lang="fr-CA" sz="2600" dirty="0"/>
              <a:t>Changement dans les habitudes de vie</a:t>
            </a:r>
          </a:p>
          <a:p>
            <a:pPr marL="971550" lvl="1" indent="-514350">
              <a:spcBef>
                <a:spcPct val="20000"/>
              </a:spcBef>
              <a:buFont typeface="+mj-lt"/>
              <a:buAutoNum type="arabicPeriod"/>
              <a:defRPr/>
            </a:pPr>
            <a:r>
              <a:rPr lang="fr-CA" sz="2800" dirty="0"/>
              <a:t>Développées à partir des savoirs scientifiques et professionnels</a:t>
            </a:r>
          </a:p>
        </p:txBody>
      </p:sp>
      <p:sp>
        <p:nvSpPr>
          <p:cNvPr id="4" name="ZoneTexte 3"/>
          <p:cNvSpPr txBox="1"/>
          <p:nvPr/>
        </p:nvSpPr>
        <p:spPr>
          <a:xfrm>
            <a:off x="246185" y="6240648"/>
            <a:ext cx="11728938" cy="584775"/>
          </a:xfrm>
          <a:prstGeom prst="rect">
            <a:avLst/>
          </a:prstGeom>
          <a:noFill/>
        </p:spPr>
        <p:txBody>
          <a:bodyPr wrap="square" rtlCol="0">
            <a:spAutoFit/>
          </a:bodyPr>
          <a:lstStyle/>
          <a:p>
            <a:r>
              <a:rPr lang="en-US" sz="1600" dirty="0"/>
              <a:t>Houle J, Gascon-Depatie M, Belanger-Dumontier G, Cardinal C. (2013). Depression self-management support: a systematic review. </a:t>
            </a:r>
            <a:r>
              <a:rPr lang="en-US" sz="1600" i="1" dirty="0"/>
              <a:t>Patient Education and Counseling</a:t>
            </a:r>
            <a:r>
              <a:rPr lang="en-US" sz="1600" dirty="0"/>
              <a:t>, 91, 271-279.</a:t>
            </a:r>
            <a:endParaRPr lang="fr-CA" sz="1600" dirty="0"/>
          </a:p>
        </p:txBody>
      </p:sp>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584351" cy="2163651"/>
          </a:xfrm>
          <a:prstGeom prst="rect">
            <a:avLst/>
          </a:prstGeom>
        </p:spPr>
      </p:pic>
    </p:spTree>
    <p:extLst>
      <p:ext uri="{BB962C8B-B14F-4D97-AF65-F5344CB8AC3E}">
        <p14:creationId xmlns:p14="http://schemas.microsoft.com/office/powerpoint/2010/main" val="30591953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custDataLst>
              <p:tags r:id="rId1"/>
            </p:custDataLst>
          </p:nvPr>
        </p:nvSpPr>
        <p:spPr>
          <a:xfrm>
            <a:off x="1928446" y="510325"/>
            <a:ext cx="9800492" cy="1143000"/>
          </a:xfrm>
          <a:prstGeom prst="rect">
            <a:avLst/>
          </a:prstGeom>
        </p:spPr>
        <p:txBody>
          <a:bodyPr vert="horz" lIns="91440" tIns="45720" rIns="91440" bIns="45720" rtlCol="0" anchor="ctr">
            <a:normAutofit/>
          </a:bodyPr>
          <a:lstStyle/>
          <a:p>
            <a:pPr algn="ctr">
              <a:spcBef>
                <a:spcPct val="0"/>
              </a:spcBef>
              <a:defRPr/>
            </a:pPr>
            <a:r>
              <a:rPr lang="fr-CA" sz="4400" b="1" dirty="0">
                <a:ea typeface="+mj-ea"/>
                <a:cs typeface="+mj-cs"/>
              </a:rPr>
              <a:t>La </a:t>
            </a:r>
            <a:r>
              <a:rPr lang="fr-CA" sz="4400" b="1" dirty="0" smtClean="0">
                <a:ea typeface="+mj-ea"/>
                <a:cs typeface="+mj-cs"/>
              </a:rPr>
              <a:t>stratégie: le croisement des savoirs</a:t>
            </a:r>
            <a:endParaRPr lang="fr-CA" sz="4400" b="1" dirty="0">
              <a:ea typeface="+mj-ea"/>
              <a:cs typeface="+mj-cs"/>
            </a:endParaRPr>
          </a:p>
        </p:txBody>
      </p:sp>
      <p:sp>
        <p:nvSpPr>
          <p:cNvPr id="7" name="Espace réservé du contenu 2"/>
          <p:cNvSpPr txBox="1">
            <a:spLocks/>
          </p:cNvSpPr>
          <p:nvPr>
            <p:custDataLst>
              <p:tags r:id="rId2"/>
            </p:custDataLst>
          </p:nvPr>
        </p:nvSpPr>
        <p:spPr>
          <a:xfrm>
            <a:off x="1584351" y="2060849"/>
            <a:ext cx="10021495" cy="4525963"/>
          </a:xfrm>
          <a:prstGeom prst="rect">
            <a:avLst/>
          </a:prstGeom>
        </p:spPr>
        <p:txBody>
          <a:bodyPr vert="horz" lIns="91440" tIns="45720" rIns="91440" bIns="45720" rtlCol="0">
            <a:normAutofit/>
          </a:bodyPr>
          <a:lstStyle/>
          <a:p>
            <a:pPr marL="1257300" lvl="2" indent="-342900">
              <a:spcBef>
                <a:spcPct val="20000"/>
              </a:spcBef>
              <a:buFont typeface="Arial" panose="020B0604020202020204" pitchFamily="34" charset="0"/>
              <a:buChar char="•"/>
              <a:defRPr/>
            </a:pPr>
            <a:r>
              <a:rPr lang="fr-CA" sz="3200" dirty="0" smtClean="0"/>
              <a:t>Échanges </a:t>
            </a:r>
            <a:r>
              <a:rPr lang="fr-CA" sz="3200" dirty="0"/>
              <a:t>constructifs entre des chercheurs (</a:t>
            </a:r>
            <a:r>
              <a:rPr lang="fr-CA" sz="3200" b="1" dirty="0"/>
              <a:t>savoirs scientifiques</a:t>
            </a:r>
            <a:r>
              <a:rPr lang="fr-CA" sz="3200" dirty="0"/>
              <a:t>), des intervenants et des décideurs (</a:t>
            </a:r>
            <a:r>
              <a:rPr lang="fr-CA" sz="3200" b="1" dirty="0"/>
              <a:t>savoirs professionnels</a:t>
            </a:r>
            <a:r>
              <a:rPr lang="fr-CA" sz="3200" dirty="0"/>
              <a:t>), ainsi que des personnes directement concernées par le phénomène à l’étude (</a:t>
            </a:r>
            <a:r>
              <a:rPr lang="fr-CA" sz="3200" b="1" dirty="0"/>
              <a:t>savoirs </a:t>
            </a:r>
            <a:r>
              <a:rPr lang="fr-CA" sz="3200" b="1" dirty="0" smtClean="0"/>
              <a:t>expérientiels</a:t>
            </a:r>
            <a:r>
              <a:rPr lang="fr-CA" sz="3200" dirty="0" smtClean="0"/>
              <a:t>)</a:t>
            </a:r>
          </a:p>
          <a:p>
            <a:pPr marL="1257300" lvl="2" indent="-342900">
              <a:spcBef>
                <a:spcPct val="20000"/>
              </a:spcBef>
              <a:buFont typeface="Arial" panose="020B0604020202020204" pitchFamily="34" charset="0"/>
              <a:buChar char="•"/>
              <a:defRPr/>
            </a:pPr>
            <a:r>
              <a:rPr lang="fr-CA" sz="3200" dirty="0" smtClean="0"/>
              <a:t>Relation </a:t>
            </a:r>
            <a:r>
              <a:rPr lang="fr-CA" sz="3200" dirty="0"/>
              <a:t>de confiance et de respect mutuel à travers des rencontres fréquentes </a:t>
            </a:r>
            <a:endParaRPr lang="fr-CA" sz="3200" dirty="0" smtClean="0"/>
          </a:p>
          <a:p>
            <a:pPr marL="1257300" lvl="2" indent="-342900">
              <a:spcBef>
                <a:spcPct val="20000"/>
              </a:spcBef>
              <a:buFont typeface="Arial" panose="020B0604020202020204" pitchFamily="34" charset="0"/>
              <a:buChar char="•"/>
              <a:defRPr/>
            </a:pPr>
            <a:r>
              <a:rPr lang="fr-CA" sz="3200" dirty="0" smtClean="0"/>
              <a:t>Prise </a:t>
            </a:r>
            <a:r>
              <a:rPr lang="fr-CA" sz="3200" dirty="0"/>
              <a:t>de décision </a:t>
            </a:r>
            <a:r>
              <a:rPr lang="fr-CA" sz="3200" dirty="0" smtClean="0"/>
              <a:t>collégiale</a:t>
            </a:r>
            <a:endParaRPr lang="fr-CA" sz="3200" dirty="0"/>
          </a:p>
          <a:p>
            <a:pPr marL="914400" lvl="1" indent="-457200">
              <a:spcBef>
                <a:spcPct val="20000"/>
              </a:spcBef>
              <a:buFont typeface="Arial" panose="020B0604020202020204" pitchFamily="34" charset="0"/>
              <a:buChar char="•"/>
              <a:defRPr/>
            </a:pPr>
            <a:endParaRPr lang="fr-CA" sz="2800" dirty="0"/>
          </a:p>
        </p:txBody>
      </p:sp>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584351" cy="2163651"/>
          </a:xfrm>
          <a:prstGeom prst="rect">
            <a:avLst/>
          </a:prstGeom>
        </p:spPr>
      </p:pic>
    </p:spTree>
    <p:extLst>
      <p:ext uri="{BB962C8B-B14F-4D97-AF65-F5344CB8AC3E}">
        <p14:creationId xmlns:p14="http://schemas.microsoft.com/office/powerpoint/2010/main" val="32371737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custDataLst>
              <p:tags r:id="rId1"/>
            </p:custDataLst>
          </p:nvPr>
        </p:nvSpPr>
        <p:spPr>
          <a:xfrm>
            <a:off x="1676688" y="486798"/>
            <a:ext cx="9243355" cy="1190053"/>
          </a:xfrm>
          <a:prstGeom prst="rect">
            <a:avLst/>
          </a:prstGeom>
        </p:spPr>
        <p:txBody>
          <a:bodyPr vert="horz" lIns="91440" tIns="45720" rIns="91440" bIns="45720" rtlCol="0" anchor="ctr">
            <a:noAutofit/>
          </a:bodyPr>
          <a:lstStyle/>
          <a:p>
            <a:pPr algn="ctr">
              <a:spcBef>
                <a:spcPct val="0"/>
              </a:spcBef>
              <a:defRPr/>
            </a:pPr>
            <a:r>
              <a:rPr lang="fr-CA" sz="4400" b="1" dirty="0" smtClean="0">
                <a:ea typeface="+mj-ea"/>
                <a:cs typeface="+mj-cs"/>
              </a:rPr>
              <a:t>Comité </a:t>
            </a:r>
            <a:r>
              <a:rPr lang="fr-CA" sz="4400" b="1" dirty="0">
                <a:ea typeface="+mj-ea"/>
                <a:cs typeface="+mj-cs"/>
              </a:rPr>
              <a:t>de développement de l’outil</a:t>
            </a:r>
          </a:p>
        </p:txBody>
      </p:sp>
      <p:sp>
        <p:nvSpPr>
          <p:cNvPr id="7" name="Espace réservé du contenu 2"/>
          <p:cNvSpPr txBox="1">
            <a:spLocks/>
          </p:cNvSpPr>
          <p:nvPr>
            <p:custDataLst>
              <p:tags r:id="rId2"/>
            </p:custDataLst>
          </p:nvPr>
        </p:nvSpPr>
        <p:spPr>
          <a:xfrm>
            <a:off x="1703512" y="2163651"/>
            <a:ext cx="9339626" cy="4505709"/>
          </a:xfrm>
          <a:prstGeom prst="rect">
            <a:avLst/>
          </a:prstGeom>
        </p:spPr>
        <p:txBody>
          <a:bodyPr vert="horz" lIns="91440" tIns="45720" rIns="91440" bIns="45720" rtlCol="0">
            <a:normAutofit fontScale="77500" lnSpcReduction="20000"/>
          </a:bodyPr>
          <a:lstStyle/>
          <a:p>
            <a:pPr marL="457200" indent="-457200">
              <a:spcBef>
                <a:spcPct val="20000"/>
              </a:spcBef>
              <a:buFont typeface="+mj-lt"/>
              <a:buAutoNum type="arabicPeriod"/>
              <a:defRPr/>
            </a:pPr>
            <a:r>
              <a:rPr lang="fr-CA" sz="2800" dirty="0"/>
              <a:t>Annie Beaudin, paire aidante</a:t>
            </a:r>
          </a:p>
          <a:p>
            <a:pPr marL="457200" indent="-457200">
              <a:spcBef>
                <a:spcPct val="20000"/>
              </a:spcBef>
              <a:buFont typeface="+mj-lt"/>
              <a:buAutoNum type="arabicPeriod"/>
              <a:defRPr/>
            </a:pPr>
            <a:r>
              <a:rPr lang="fr-CA" sz="2800" dirty="0"/>
              <a:t>Guylaine Cloutier, paire aidante</a:t>
            </a:r>
          </a:p>
          <a:p>
            <a:pPr marL="457200" indent="-457200">
              <a:spcBef>
                <a:spcPct val="20000"/>
              </a:spcBef>
              <a:buFont typeface="+mj-lt"/>
              <a:buAutoNum type="arabicPeriod"/>
              <a:defRPr/>
            </a:pPr>
            <a:r>
              <a:rPr lang="fr-CA" sz="2800" dirty="0"/>
              <a:t>Yves Jourdain, pair aidant </a:t>
            </a:r>
          </a:p>
          <a:p>
            <a:pPr marL="457200" indent="-457200">
              <a:spcBef>
                <a:spcPct val="20000"/>
              </a:spcBef>
              <a:buFont typeface="+mj-lt"/>
              <a:buAutoNum type="arabicPeriod"/>
              <a:defRPr/>
            </a:pPr>
            <a:r>
              <a:rPr lang="fr-CA" sz="2800" dirty="0"/>
              <a:t>Brigitte Lavoie, psychologue en pratique privée et formatrice</a:t>
            </a:r>
          </a:p>
          <a:p>
            <a:pPr marL="457200" indent="-457200">
              <a:spcBef>
                <a:spcPct val="20000"/>
              </a:spcBef>
              <a:buFont typeface="+mj-lt"/>
              <a:buAutoNum type="arabicPeriod"/>
              <a:defRPr/>
            </a:pPr>
            <a:r>
              <a:rPr lang="fr-CA" sz="2800" dirty="0"/>
              <a:t>François </a:t>
            </a:r>
            <a:r>
              <a:rPr lang="fr-CA" sz="2800" dirty="0" err="1"/>
              <a:t>Jetté</a:t>
            </a:r>
            <a:r>
              <a:rPr lang="fr-CA" sz="2800" dirty="0"/>
              <a:t>, psychologue en CLSC</a:t>
            </a:r>
          </a:p>
          <a:p>
            <a:pPr marL="457200" indent="-457200">
              <a:spcBef>
                <a:spcPct val="20000"/>
              </a:spcBef>
              <a:buFont typeface="+mj-lt"/>
              <a:buAutoNum type="arabicPeriod"/>
              <a:defRPr/>
            </a:pPr>
            <a:r>
              <a:rPr lang="fr-CA" sz="2800" dirty="0"/>
              <a:t>Bruno Collard, coordonnateur des services à Revivre</a:t>
            </a:r>
          </a:p>
          <a:p>
            <a:pPr marL="457200" indent="-457200">
              <a:spcBef>
                <a:spcPct val="20000"/>
              </a:spcBef>
              <a:buFont typeface="+mj-lt"/>
              <a:buAutoNum type="arabicPeriod"/>
              <a:defRPr/>
            </a:pPr>
            <a:r>
              <a:rPr lang="fr-CA" sz="2800" dirty="0"/>
              <a:t>Hélène Brouillet, conseillère clinique en CSSS</a:t>
            </a:r>
          </a:p>
          <a:p>
            <a:pPr marL="457200" indent="-457200">
              <a:spcBef>
                <a:spcPct val="20000"/>
              </a:spcBef>
              <a:buFont typeface="+mj-lt"/>
              <a:buAutoNum type="arabicPeriod"/>
              <a:defRPr/>
            </a:pPr>
            <a:r>
              <a:rPr lang="fr-CA" sz="2800" dirty="0"/>
              <a:t>Pierre </a:t>
            </a:r>
            <a:r>
              <a:rPr lang="fr-CA" sz="2800" dirty="0" err="1"/>
              <a:t>Doray</a:t>
            </a:r>
            <a:r>
              <a:rPr lang="fr-CA" sz="2800" dirty="0"/>
              <a:t>, conseiller clinique en CSSS (retraité)</a:t>
            </a:r>
          </a:p>
          <a:p>
            <a:pPr marL="457200" indent="-457200">
              <a:spcBef>
                <a:spcPct val="20000"/>
              </a:spcBef>
              <a:buFont typeface="+mj-lt"/>
              <a:buAutoNum type="arabicPeriod"/>
              <a:defRPr/>
            </a:pPr>
            <a:r>
              <a:rPr lang="fr-CA" sz="2800" dirty="0"/>
              <a:t>Michel Gilbert, coordonnateur du Centre d’excellence en santé mentale du Québec</a:t>
            </a:r>
          </a:p>
          <a:p>
            <a:pPr marL="457200" indent="-457200">
              <a:spcBef>
                <a:spcPct val="20000"/>
              </a:spcBef>
              <a:buFont typeface="+mj-lt"/>
              <a:buAutoNum type="arabicPeriod"/>
              <a:defRPr/>
            </a:pPr>
            <a:r>
              <a:rPr lang="fr-CA" sz="2800" dirty="0"/>
              <a:t>Simon Coulombe, doctorant en psychologie</a:t>
            </a:r>
          </a:p>
          <a:p>
            <a:pPr marL="457200" indent="-457200">
              <a:spcBef>
                <a:spcPct val="20000"/>
              </a:spcBef>
              <a:buFont typeface="+mj-lt"/>
              <a:buAutoNum type="arabicPeriod"/>
              <a:defRPr/>
            </a:pPr>
            <a:r>
              <a:rPr lang="fr-CA" sz="2800" dirty="0"/>
              <a:t>Stephanie </a:t>
            </a:r>
            <a:r>
              <a:rPr lang="fr-CA" sz="2800" dirty="0" err="1"/>
              <a:t>Radzizewski</a:t>
            </a:r>
            <a:r>
              <a:rPr lang="fr-CA" sz="2800" dirty="0"/>
              <a:t>, doctorante en psychologie</a:t>
            </a:r>
          </a:p>
          <a:p>
            <a:pPr marL="457200" indent="-457200">
              <a:spcBef>
                <a:spcPct val="20000"/>
              </a:spcBef>
              <a:buFont typeface="+mj-lt"/>
              <a:buAutoNum type="arabicPeriod"/>
              <a:defRPr/>
            </a:pPr>
            <a:r>
              <a:rPr lang="fr-CA" sz="2800" dirty="0"/>
              <a:t>Janie Houle, </a:t>
            </a:r>
            <a:r>
              <a:rPr lang="fr-CA" sz="2800" dirty="0" smtClean="0"/>
              <a:t>chercheure</a:t>
            </a:r>
            <a:endParaRPr lang="fr-CA" sz="2400" dirty="0"/>
          </a:p>
          <a:p>
            <a:pPr marL="342900" indent="-342900">
              <a:spcBef>
                <a:spcPct val="20000"/>
              </a:spcBef>
              <a:buFont typeface="Arial" pitchFamily="34" charset="0"/>
              <a:buChar char="•"/>
              <a:defRPr/>
            </a:pPr>
            <a:endParaRPr lang="fr-CA" sz="2400" dirty="0"/>
          </a:p>
        </p:txBody>
      </p:sp>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584351" cy="2163651"/>
          </a:xfrm>
          <a:prstGeom prst="rect">
            <a:avLst/>
          </a:prstGeom>
        </p:spPr>
      </p:pic>
    </p:spTree>
    <p:extLst>
      <p:ext uri="{BB962C8B-B14F-4D97-AF65-F5344CB8AC3E}">
        <p14:creationId xmlns:p14="http://schemas.microsoft.com/office/powerpoint/2010/main" val="22839620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p:cNvSpPr txBox="1">
            <a:spLocks/>
          </p:cNvSpPr>
          <p:nvPr>
            <p:custDataLst>
              <p:tags r:id="rId1"/>
            </p:custDataLst>
          </p:nvPr>
        </p:nvSpPr>
        <p:spPr>
          <a:xfrm>
            <a:off x="1981200" y="3707723"/>
            <a:ext cx="9906000" cy="2509739"/>
          </a:xfrm>
          <a:prstGeom prst="rect">
            <a:avLst/>
          </a:prstGeom>
        </p:spPr>
        <p:txBody>
          <a:bodyPr vert="horz" lIns="91440" tIns="45720" rIns="91440" bIns="45720" rtlCol="0">
            <a:normAutofit/>
          </a:bodyPr>
          <a:lstStyle/>
          <a:p>
            <a:pPr marL="627063" lvl="1" indent="-457200">
              <a:spcBef>
                <a:spcPct val="20000"/>
              </a:spcBef>
              <a:buFont typeface="Arial" panose="020B0604020202020204" pitchFamily="34" charset="0"/>
              <a:buChar char="•"/>
              <a:defRPr/>
            </a:pPr>
            <a:r>
              <a:rPr lang="fr-CA" sz="3200" dirty="0"/>
              <a:t>Entretiens individuels semi-dirigés</a:t>
            </a:r>
          </a:p>
          <a:p>
            <a:pPr marL="627063" lvl="1" indent="-457200">
              <a:spcBef>
                <a:spcPct val="20000"/>
              </a:spcBef>
              <a:buFont typeface="Arial" panose="020B0604020202020204" pitchFamily="34" charset="0"/>
              <a:buChar char="•"/>
              <a:defRPr/>
            </a:pPr>
            <a:r>
              <a:rPr lang="fr-CA" sz="3200" dirty="0"/>
              <a:t>50 participants qui se sont rétablis d’un trouble anxieux, dépressif ou bipolaire</a:t>
            </a:r>
          </a:p>
          <a:p>
            <a:pPr marL="627063" lvl="1" indent="-457200">
              <a:spcBef>
                <a:spcPct val="20000"/>
              </a:spcBef>
              <a:buFont typeface="Arial" panose="020B0604020202020204" pitchFamily="34" charset="0"/>
              <a:buChar char="•"/>
              <a:defRPr/>
            </a:pPr>
            <a:r>
              <a:rPr lang="fr-CA" sz="3200" dirty="0"/>
              <a:t>60 stratégies d’autogestion identifiées</a:t>
            </a:r>
          </a:p>
          <a:p>
            <a:pPr marL="627063" lvl="1" indent="-457200">
              <a:spcBef>
                <a:spcPct val="20000"/>
              </a:spcBef>
              <a:buFont typeface="Arial" panose="020B0604020202020204" pitchFamily="34" charset="0"/>
              <a:buChar char="•"/>
              <a:defRPr/>
            </a:pPr>
            <a:endParaRPr lang="fr-CA" sz="2800" dirty="0"/>
          </a:p>
          <a:p>
            <a:pPr marL="914400" lvl="1" indent="-457200">
              <a:spcBef>
                <a:spcPct val="20000"/>
              </a:spcBef>
              <a:buFont typeface="Arial" panose="020B0604020202020204" pitchFamily="34" charset="0"/>
              <a:buChar char="•"/>
              <a:defRPr/>
            </a:pPr>
            <a:endParaRPr lang="fr-CA" sz="2800" dirty="0"/>
          </a:p>
        </p:txBody>
      </p:sp>
      <p:pic>
        <p:nvPicPr>
          <p:cNvPr id="8" name="Picture 2" descr="C:\Users\MEUNIER_S\Desktop\Retablissement.png"/>
          <p:cNvPicPr>
            <a:picLocks noChangeAspect="1" noChangeArrowheads="1"/>
          </p:cNvPicPr>
          <p:nvPr>
            <p:custDataLst>
              <p:tags r:id="rId2"/>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4761541" y="1704474"/>
            <a:ext cx="3588326" cy="1903168"/>
          </a:xfrm>
          <a:prstGeom prst="rect">
            <a:avLst/>
          </a:prstGeom>
          <a:noFill/>
          <a:extLst>
            <a:ext uri="{909E8E84-426E-40DD-AFC4-6F175D3DCCD1}">
              <a14:hiddenFill xmlns:a14="http://schemas.microsoft.com/office/drawing/2010/main">
                <a:solidFill>
                  <a:srgbClr val="FFFFFF"/>
                </a:solidFill>
              </a14:hiddenFill>
            </a:ext>
          </a:extLst>
        </p:spPr>
      </p:pic>
      <p:sp>
        <p:nvSpPr>
          <p:cNvPr id="9" name="Titre 1"/>
          <p:cNvSpPr txBox="1">
            <a:spLocks/>
          </p:cNvSpPr>
          <p:nvPr>
            <p:custDataLst>
              <p:tags r:id="rId3"/>
            </p:custDataLst>
          </p:nvPr>
        </p:nvSpPr>
        <p:spPr>
          <a:xfrm>
            <a:off x="1981200" y="514421"/>
            <a:ext cx="9906000" cy="1190053"/>
          </a:xfrm>
          <a:prstGeom prst="rect">
            <a:avLst/>
          </a:prstGeom>
        </p:spPr>
        <p:txBody>
          <a:bodyPr vert="horz" lIns="91440" tIns="45720" rIns="91440" bIns="45720" rtlCol="0" anchor="ctr">
            <a:noAutofit/>
          </a:bodyPr>
          <a:lstStyle/>
          <a:p>
            <a:pPr algn="ctr">
              <a:spcBef>
                <a:spcPct val="0"/>
              </a:spcBef>
              <a:defRPr/>
            </a:pPr>
            <a:r>
              <a:rPr lang="fr-CA" sz="4400" b="1" dirty="0">
                <a:ea typeface="+mj-ea"/>
                <a:cs typeface="+mj-cs"/>
              </a:rPr>
              <a:t>Données empiriques à partir desquelles l’outil a été développé</a:t>
            </a:r>
          </a:p>
        </p:txBody>
      </p:sp>
      <p:sp>
        <p:nvSpPr>
          <p:cNvPr id="4" name="ZoneTexte 3"/>
          <p:cNvSpPr txBox="1"/>
          <p:nvPr/>
        </p:nvSpPr>
        <p:spPr>
          <a:xfrm>
            <a:off x="369279" y="6115326"/>
            <a:ext cx="11605846" cy="584775"/>
          </a:xfrm>
          <a:prstGeom prst="rect">
            <a:avLst/>
          </a:prstGeom>
          <a:noFill/>
        </p:spPr>
        <p:txBody>
          <a:bodyPr wrap="square" rtlCol="0">
            <a:spAutoFit/>
          </a:bodyPr>
          <a:lstStyle/>
          <a:p>
            <a:r>
              <a:rPr lang="fr-CA" sz="1600" dirty="0"/>
              <a:t>Villaggi, B., Provencher, H., Coulombe, S., Meunier, S., Radziszewski, S., Hudon, C., . . . </a:t>
            </a:r>
            <a:r>
              <a:rPr lang="en-CA" sz="1600" dirty="0"/>
              <a:t>Houle, J. (2015). Self-management strategies in recovery from mood and anxiety disorders. </a:t>
            </a:r>
            <a:r>
              <a:rPr lang="fr-CA" sz="1600" i="1" dirty="0"/>
              <a:t>Global Qualitative Nursing Research, 2</a:t>
            </a:r>
            <a:r>
              <a:rPr lang="fr-CA" sz="1600" dirty="0"/>
              <a:t>. </a:t>
            </a:r>
            <a:r>
              <a:rPr lang="fr-CA" sz="1600" dirty="0" err="1"/>
              <a:t>doi</a:t>
            </a:r>
            <a:r>
              <a:rPr lang="fr-CA" sz="1600" dirty="0"/>
              <a:t>: 10.1177/2333393615606092</a:t>
            </a:r>
            <a:endParaRPr lang="en-US" sz="1600" dirty="0"/>
          </a:p>
        </p:txBody>
      </p:sp>
      <p:pic>
        <p:nvPicPr>
          <p:cNvPr id="10" name="Imag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584351" cy="2163651"/>
          </a:xfrm>
          <a:prstGeom prst="rect">
            <a:avLst/>
          </a:prstGeom>
        </p:spPr>
      </p:pic>
    </p:spTree>
    <p:extLst>
      <p:ext uri="{BB962C8B-B14F-4D97-AF65-F5344CB8AC3E}">
        <p14:creationId xmlns:p14="http://schemas.microsoft.com/office/powerpoint/2010/main" val="8490109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63344" y="419043"/>
            <a:ext cx="9589393" cy="1325563"/>
          </a:xfrm>
        </p:spPr>
        <p:txBody>
          <a:bodyPr>
            <a:normAutofit/>
          </a:bodyPr>
          <a:lstStyle/>
          <a:p>
            <a:r>
              <a:rPr lang="fr-CA" b="1" dirty="0" smtClean="0">
                <a:latin typeface="+mn-lt"/>
              </a:rPr>
              <a:t>Plan de la conférence</a:t>
            </a:r>
            <a:endParaRPr lang="fr-CA" b="1" dirty="0">
              <a:latin typeface="+mn-lt"/>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584351" cy="2163651"/>
          </a:xfrm>
          <a:prstGeom prst="rect">
            <a:avLst/>
          </a:prstGeom>
        </p:spPr>
      </p:pic>
      <p:sp>
        <p:nvSpPr>
          <p:cNvPr id="6" name="Espace réservé du contenu 2"/>
          <p:cNvSpPr txBox="1">
            <a:spLocks/>
          </p:cNvSpPr>
          <p:nvPr>
            <p:custDataLst>
              <p:tags r:id="rId1"/>
            </p:custDataLst>
          </p:nvPr>
        </p:nvSpPr>
        <p:spPr>
          <a:xfrm>
            <a:off x="2063344" y="2163651"/>
            <a:ext cx="8445624" cy="4353942"/>
          </a:xfrm>
          <a:prstGeom prst="rect">
            <a:avLst/>
          </a:prstGeom>
        </p:spPr>
        <p:txBody>
          <a:bodyPr vert="horz" lIns="91440" tIns="45720" rIns="91440" bIns="45720" rtlCol="0">
            <a:normAutofit lnSpcReduction="10000"/>
          </a:bodyPr>
          <a:lstStyle/>
          <a:p>
            <a:pPr marL="457200" lvl="0" indent="-457200">
              <a:spcBef>
                <a:spcPct val="20000"/>
              </a:spcBef>
              <a:buFont typeface="+mj-lt"/>
              <a:buAutoNum type="arabicPeriod"/>
              <a:defRPr/>
            </a:pPr>
            <a:r>
              <a:rPr lang="fr-CA" sz="2800" dirty="0" smtClean="0"/>
              <a:t>Activité brise-glace</a:t>
            </a:r>
          </a:p>
          <a:p>
            <a:pPr marL="457200" lvl="0" indent="-457200">
              <a:spcBef>
                <a:spcPct val="20000"/>
              </a:spcBef>
              <a:buFont typeface="+mj-lt"/>
              <a:buAutoNum type="arabicPeriod"/>
              <a:defRPr/>
            </a:pPr>
            <a:r>
              <a:rPr lang="fr-CA" sz="2800" dirty="0" smtClean="0"/>
              <a:t>Fondements théoriques et empiriques </a:t>
            </a:r>
          </a:p>
          <a:p>
            <a:pPr marL="457200" lvl="0" indent="-457200">
              <a:spcBef>
                <a:spcPct val="20000"/>
              </a:spcBef>
              <a:buFont typeface="+mj-lt"/>
              <a:buAutoNum type="arabicPeriod"/>
              <a:defRPr/>
            </a:pPr>
            <a:r>
              <a:rPr lang="fr-CA" sz="2800" dirty="0" smtClean="0"/>
              <a:t>Composantes de l’outil</a:t>
            </a:r>
            <a:endParaRPr lang="fr-CA" sz="2800" dirty="0"/>
          </a:p>
          <a:p>
            <a:pPr marL="457200" lvl="0" indent="-457200">
              <a:spcBef>
                <a:spcPct val="20000"/>
              </a:spcBef>
              <a:buFont typeface="+mj-lt"/>
              <a:buAutoNum type="arabicPeriod"/>
              <a:defRPr/>
            </a:pPr>
            <a:r>
              <a:rPr lang="fr-CA" sz="2800" dirty="0" smtClean="0"/>
              <a:t>Principes de l’accompagnement </a:t>
            </a:r>
            <a:endParaRPr lang="fr-CA" sz="2800" dirty="0"/>
          </a:p>
          <a:p>
            <a:pPr marL="457200" lvl="0" indent="-457200">
              <a:spcBef>
                <a:spcPct val="20000"/>
              </a:spcBef>
              <a:buFont typeface="+mj-lt"/>
              <a:buAutoNum type="arabicPeriod"/>
              <a:defRPr/>
            </a:pPr>
            <a:r>
              <a:rPr lang="fr-CA" sz="2800" dirty="0" smtClean="0"/>
              <a:t>Évaluation de l’outil</a:t>
            </a:r>
          </a:p>
          <a:p>
            <a:pPr marL="457200" lvl="0" indent="-457200">
              <a:spcBef>
                <a:spcPct val="20000"/>
              </a:spcBef>
              <a:buFont typeface="+mj-lt"/>
              <a:buAutoNum type="arabicPeriod"/>
              <a:defRPr/>
            </a:pPr>
            <a:r>
              <a:rPr lang="fr-CA" sz="2800" dirty="0" smtClean="0"/>
              <a:t>Se procurer l’outil</a:t>
            </a:r>
          </a:p>
          <a:p>
            <a:pPr marL="457200" lvl="0" indent="-457200">
              <a:spcBef>
                <a:spcPct val="20000"/>
              </a:spcBef>
              <a:buFont typeface="+mj-lt"/>
              <a:buAutoNum type="arabicPeriod"/>
              <a:defRPr/>
            </a:pPr>
            <a:r>
              <a:rPr lang="fr-CA" sz="2800" dirty="0" smtClean="0"/>
              <a:t>Développements à venir</a:t>
            </a:r>
          </a:p>
          <a:p>
            <a:pPr marL="457200" lvl="0" indent="-457200">
              <a:spcBef>
                <a:spcPct val="20000"/>
              </a:spcBef>
              <a:buFont typeface="+mj-lt"/>
              <a:buAutoNum type="arabicPeriod"/>
              <a:defRPr/>
            </a:pPr>
            <a:r>
              <a:rPr lang="fr-CA" sz="2800" dirty="0" smtClean="0"/>
              <a:t>J’avance! de Revivre</a:t>
            </a:r>
            <a:endParaRPr lang="fr-CA" sz="2800" dirty="0"/>
          </a:p>
          <a:p>
            <a:pPr marL="457200" lvl="0" indent="-457200">
              <a:spcBef>
                <a:spcPct val="20000"/>
              </a:spcBef>
              <a:buFont typeface="+mj-lt"/>
              <a:buAutoNum type="arabicPeriod"/>
              <a:defRPr/>
            </a:pPr>
            <a:r>
              <a:rPr lang="fr-CA" sz="2800" dirty="0" smtClean="0"/>
              <a:t>Conclusion</a:t>
            </a:r>
          </a:p>
          <a:p>
            <a:pPr marL="457200" lvl="0" indent="-457200">
              <a:spcBef>
                <a:spcPct val="20000"/>
              </a:spcBef>
              <a:buFont typeface="+mj-lt"/>
              <a:buAutoNum type="arabicPeriod" startAt="4"/>
              <a:defRPr/>
            </a:pPr>
            <a:endParaRPr lang="fr-CA" sz="2800" dirty="0" smtClean="0"/>
          </a:p>
          <a:p>
            <a:pPr marR="0" lvl="0" algn="l" defTabSz="914400" rtl="0" eaLnBrk="1" fontAlgn="auto" latinLnBrk="0" hangingPunct="1">
              <a:lnSpc>
                <a:spcPct val="100000"/>
              </a:lnSpc>
              <a:spcBef>
                <a:spcPct val="20000"/>
              </a:spcBef>
              <a:spcAft>
                <a:spcPts val="0"/>
              </a:spcAft>
              <a:buClrTx/>
              <a:buSzTx/>
              <a:tabLst/>
              <a:defRPr/>
            </a:pPr>
            <a:endParaRPr lang="fr-CA" sz="1200" dirty="0" smtClean="0"/>
          </a:p>
        </p:txBody>
      </p:sp>
    </p:spTree>
    <p:extLst>
      <p:ext uri="{BB962C8B-B14F-4D97-AF65-F5344CB8AC3E}">
        <p14:creationId xmlns:p14="http://schemas.microsoft.com/office/powerpoint/2010/main" val="1264784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64406" y="365125"/>
            <a:ext cx="9589393" cy="1325563"/>
          </a:xfrm>
        </p:spPr>
        <p:txBody>
          <a:bodyPr>
            <a:normAutofit/>
          </a:bodyPr>
          <a:lstStyle/>
          <a:p>
            <a:r>
              <a:rPr lang="fr-CA" dirty="0" smtClean="0">
                <a:latin typeface="+mn-lt"/>
              </a:rPr>
              <a:t>Quels sont les particularités de l’outil </a:t>
            </a:r>
            <a:r>
              <a:rPr lang="fr-CA" b="1" dirty="0" smtClean="0">
                <a:latin typeface="+mn-lt"/>
              </a:rPr>
              <a:t>Aller mieux à ma façon</a:t>
            </a:r>
            <a:r>
              <a:rPr lang="fr-CA" dirty="0" smtClean="0">
                <a:latin typeface="+mn-lt"/>
              </a:rPr>
              <a:t>?</a:t>
            </a:r>
            <a:endParaRPr lang="fr-CA" dirty="0">
              <a:latin typeface="+mn-lt"/>
            </a:endParaRPr>
          </a:p>
        </p:txBody>
      </p:sp>
      <p:sp>
        <p:nvSpPr>
          <p:cNvPr id="4" name="Espace réservé du contenu 2"/>
          <p:cNvSpPr txBox="1">
            <a:spLocks/>
          </p:cNvSpPr>
          <p:nvPr>
            <p:custDataLst>
              <p:tags r:id="rId1"/>
            </p:custDataLst>
          </p:nvPr>
        </p:nvSpPr>
        <p:spPr>
          <a:xfrm>
            <a:off x="1764405" y="2163651"/>
            <a:ext cx="9806271" cy="4536504"/>
          </a:xfrm>
          <a:prstGeom prst="rect">
            <a:avLst/>
          </a:prstGeom>
        </p:spPr>
        <p:txBody>
          <a:bodyPr vert="horz" lIns="91440" tIns="45720" rIns="91440" bIns="45720" rtlCol="0">
            <a:normAutofit/>
          </a:bodyPr>
          <a:lstStyle/>
          <a:p>
            <a:pPr marL="514350" indent="-514350">
              <a:spcBef>
                <a:spcPct val="20000"/>
              </a:spcBef>
              <a:buFont typeface="+mj-lt"/>
              <a:buAutoNum type="arabicPeriod"/>
              <a:defRPr/>
            </a:pPr>
            <a:r>
              <a:rPr kumimoji="0" lang="fr-CA" sz="3200" b="0" i="0" u="none" strike="noStrike" kern="1200" cap="none" spc="0" normalizeH="0" baseline="0" noProof="0" dirty="0" err="1" smtClean="0">
                <a:ln>
                  <a:noFill/>
                </a:ln>
                <a:solidFill>
                  <a:schemeClr val="tx1"/>
                </a:solidFill>
                <a:effectLst/>
                <a:uLnTx/>
                <a:uFillTx/>
              </a:rPr>
              <a:t>Transdiagnostique</a:t>
            </a:r>
            <a:r>
              <a:rPr kumimoji="0" lang="fr-CA" sz="3200" b="0" i="0" u="none" strike="noStrike" kern="1200" cap="none" spc="0" normalizeH="0" baseline="0" noProof="0" dirty="0" smtClean="0">
                <a:ln>
                  <a:noFill/>
                </a:ln>
                <a:solidFill>
                  <a:schemeClr val="tx1"/>
                </a:solidFill>
                <a:effectLst/>
                <a:uLnTx/>
                <a:uFillTx/>
              </a:rPr>
              <a:t> (dépression, anxiété,</a:t>
            </a:r>
            <a:r>
              <a:rPr kumimoji="0" lang="fr-CA" sz="3200" b="0" i="0" u="none" strike="noStrike" kern="1200" cap="none" spc="0" normalizeH="0" noProof="0" dirty="0" smtClean="0">
                <a:ln>
                  <a:noFill/>
                </a:ln>
                <a:solidFill>
                  <a:schemeClr val="tx1"/>
                </a:solidFill>
                <a:effectLst/>
                <a:uLnTx/>
                <a:uFillTx/>
              </a:rPr>
              <a:t> bipolarité)</a:t>
            </a:r>
            <a:endParaRPr lang="fr-CA" sz="3200" noProof="0" dirty="0" smtClean="0"/>
          </a:p>
          <a:p>
            <a:pPr marL="514350" lvl="1" indent="-514350">
              <a:spcBef>
                <a:spcPct val="20000"/>
              </a:spcBef>
              <a:buFont typeface="+mj-lt"/>
              <a:buAutoNum type="arabicPeriod" startAt="2"/>
              <a:defRPr/>
            </a:pPr>
            <a:r>
              <a:rPr lang="fr-CA" sz="3200" dirty="0" smtClean="0"/>
              <a:t>Met en valeur les savoirs expérientiels (croisement des savoirs et étude «Je vais mieux»)</a:t>
            </a:r>
            <a:endParaRPr lang="fr-CA" sz="3200" dirty="0"/>
          </a:p>
          <a:p>
            <a:pPr marL="533400" lvl="1" indent="-514350">
              <a:spcBef>
                <a:spcPct val="20000"/>
              </a:spcBef>
              <a:buFont typeface="+mj-lt"/>
              <a:buAutoNum type="arabicPeriod" startAt="2"/>
              <a:defRPr/>
            </a:pPr>
            <a:r>
              <a:rPr lang="fr-CA" sz="3200" dirty="0" smtClean="0"/>
              <a:t>Mise sur les forces de la personne</a:t>
            </a:r>
            <a:endParaRPr lang="fr-CA" sz="3200" dirty="0"/>
          </a:p>
          <a:p>
            <a:pPr marL="533400" lvl="1" indent="-514350">
              <a:spcBef>
                <a:spcPct val="20000"/>
              </a:spcBef>
              <a:buFont typeface="+mj-lt"/>
              <a:buAutoNum type="arabicPeriod" startAt="2"/>
              <a:defRPr/>
            </a:pPr>
            <a:r>
              <a:rPr lang="fr-CA" sz="3200" dirty="0" smtClean="0"/>
              <a:t>Propose des stratégies pour les cinq dimensions du rétablissement</a:t>
            </a:r>
            <a:endParaRPr lang="fr-CA" sz="3200" dirty="0"/>
          </a:p>
          <a:p>
            <a:pPr marL="0" lvl="1">
              <a:spcBef>
                <a:spcPct val="20000"/>
              </a:spcBef>
              <a:defRPr/>
            </a:pPr>
            <a:endParaRPr lang="fr-CA" sz="2800" dirty="0" smtClean="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584351" cy="2163651"/>
          </a:xfrm>
          <a:prstGeom prst="rect">
            <a:avLst/>
          </a:prstGeom>
        </p:spPr>
      </p:pic>
    </p:spTree>
    <p:extLst>
      <p:ext uri="{BB962C8B-B14F-4D97-AF65-F5344CB8AC3E}">
        <p14:creationId xmlns:p14="http://schemas.microsoft.com/office/powerpoint/2010/main" val="4193141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03121" y="2163651"/>
            <a:ext cx="8490856" cy="1325563"/>
          </a:xfrm>
        </p:spPr>
        <p:txBody>
          <a:bodyPr>
            <a:normAutofit/>
          </a:bodyPr>
          <a:lstStyle/>
          <a:p>
            <a:pPr algn="ctr"/>
            <a:r>
              <a:rPr lang="fr-CA" b="1" dirty="0" smtClean="0">
                <a:latin typeface="+mn-lt"/>
              </a:rPr>
              <a:t>3. Composantes de l’outil</a:t>
            </a:r>
            <a:endParaRPr lang="fr-CA" b="1" dirty="0">
              <a:latin typeface="+mn-lt"/>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584351" cy="2163651"/>
          </a:xfrm>
          <a:prstGeom prst="rect">
            <a:avLst/>
          </a:prstGeom>
        </p:spPr>
      </p:pic>
    </p:spTree>
    <p:extLst>
      <p:ext uri="{BB962C8B-B14F-4D97-AF65-F5344CB8AC3E}">
        <p14:creationId xmlns:p14="http://schemas.microsoft.com/office/powerpoint/2010/main" val="932826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custDataLst>
              <p:tags r:id="rId1"/>
            </p:custDataLst>
          </p:nvPr>
        </p:nvSpPr>
        <p:spPr>
          <a:xfrm>
            <a:off x="2063552" y="970954"/>
            <a:ext cx="8229600" cy="945878"/>
          </a:xfrm>
          <a:prstGeom prst="rect">
            <a:avLst/>
          </a:prstGeom>
        </p:spPr>
        <p:txBody>
          <a:bodyPr vert="horz" lIns="91440" tIns="45720" rIns="91440" bIns="45720" rtlCol="0" anchor="ctr">
            <a:noAutofit/>
          </a:bodyPr>
          <a:lstStyle/>
          <a:p>
            <a:pPr algn="ctr">
              <a:spcBef>
                <a:spcPct val="0"/>
              </a:spcBef>
              <a:defRPr/>
            </a:pPr>
            <a:r>
              <a:rPr lang="fr-CA" sz="4400" b="1" dirty="0">
                <a:latin typeface="+mj-lt"/>
                <a:ea typeface="+mj-ea"/>
                <a:cs typeface="+mj-cs"/>
              </a:rPr>
              <a:t>Mise en situation  </a:t>
            </a:r>
          </a:p>
          <a:p>
            <a:pPr algn="ctr">
              <a:spcBef>
                <a:spcPct val="0"/>
              </a:spcBef>
              <a:defRPr/>
            </a:pPr>
            <a:r>
              <a:rPr lang="fr-CA" sz="3200" b="1" dirty="0">
                <a:latin typeface="Arial" pitchFamily="34" charset="0"/>
                <a:cs typeface="Arial" pitchFamily="34" charset="0"/>
              </a:rPr>
              <a:t>Pour présenter un exemple d’outil rempli</a:t>
            </a:r>
            <a:endParaRPr lang="fr-CA" sz="3200" b="1" dirty="0">
              <a:latin typeface="+mj-lt"/>
              <a:ea typeface="+mj-ea"/>
              <a:cs typeface="+mj-cs"/>
            </a:endParaRPr>
          </a:p>
        </p:txBody>
      </p:sp>
      <p:sp>
        <p:nvSpPr>
          <p:cNvPr id="7" name="Espace réservé du contenu 2"/>
          <p:cNvSpPr txBox="1">
            <a:spLocks/>
          </p:cNvSpPr>
          <p:nvPr>
            <p:custDataLst>
              <p:tags r:id="rId2"/>
            </p:custDataLst>
          </p:nvPr>
        </p:nvSpPr>
        <p:spPr>
          <a:xfrm>
            <a:off x="1559496" y="2218309"/>
            <a:ext cx="8964488" cy="4379043"/>
          </a:xfrm>
          <a:prstGeom prst="rect">
            <a:avLst/>
          </a:prstGeom>
        </p:spPr>
        <p:txBody>
          <a:bodyPr vert="horz" lIns="91440" tIns="45720" rIns="91440" bIns="45720" rtlCol="0">
            <a:noAutofit/>
          </a:bodyPr>
          <a:lstStyle/>
          <a:p>
            <a:pPr algn="just">
              <a:lnSpc>
                <a:spcPct val="150000"/>
              </a:lnSpc>
            </a:pPr>
            <a:r>
              <a:rPr lang="fr-CA" sz="2100" dirty="0">
                <a:latin typeface="Arial" pitchFamily="34" charset="0"/>
                <a:cs typeface="Arial" pitchFamily="34" charset="0"/>
              </a:rPr>
              <a:t>Julie est en arrêt de travail depuis plus de 5 ans en raison d'une dépression. Elle vit au quotidien avec de nombreux symptômes de la maladie. Elle a perdu tout intérêt pour les activités qu'elle aimait auparavant. Elle a moins d'énergie et sa concentration est grandement affectée. Malgré ses nombreuses tentatives, elle ne parvient pas à trouver une médication adéquate qui pourrait la soulager. De plus, la dépression fait en sorte qu'elle dort beaucoup et qu’elle a pris du poids. Julie est abattue et résignée face à sa maladie. Elle est convaincue qu'elle est trop malade et qu'il n'existe aucun traitement pour la guérir.</a:t>
            </a:r>
          </a:p>
        </p:txBody>
      </p:sp>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584351" cy="2163651"/>
          </a:xfrm>
          <a:prstGeom prst="rect">
            <a:avLst/>
          </a:prstGeom>
        </p:spPr>
      </p:pic>
    </p:spTree>
    <p:extLst>
      <p:ext uri="{BB962C8B-B14F-4D97-AF65-F5344CB8AC3E}">
        <p14:creationId xmlns:p14="http://schemas.microsoft.com/office/powerpoint/2010/main" val="11050940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524000" y="0"/>
            <a:ext cx="9144000" cy="6901366"/>
          </a:xfrm>
          <a:prstGeom prst="rect">
            <a:avLst/>
          </a:prstGeom>
          <a:noFill/>
          <a:ln w="9525">
            <a:noFill/>
            <a:miter lim="800000"/>
            <a:headEnd/>
            <a:tailEnd/>
          </a:ln>
        </p:spPr>
      </p:pic>
    </p:spTree>
    <p:extLst>
      <p:ext uri="{BB962C8B-B14F-4D97-AF65-F5344CB8AC3E}">
        <p14:creationId xmlns:p14="http://schemas.microsoft.com/office/powerpoint/2010/main" val="15389312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533879" y="490364"/>
            <a:ext cx="9124245" cy="5877272"/>
          </a:xfrm>
          <a:prstGeom prst="rect">
            <a:avLst/>
          </a:prstGeom>
          <a:noFill/>
          <a:ln w="9525">
            <a:noFill/>
            <a:miter lim="800000"/>
            <a:headEnd/>
            <a:tailEnd/>
          </a:ln>
        </p:spPr>
      </p:pic>
    </p:spTree>
    <p:extLst>
      <p:ext uri="{BB962C8B-B14F-4D97-AF65-F5344CB8AC3E}">
        <p14:creationId xmlns:p14="http://schemas.microsoft.com/office/powerpoint/2010/main" val="21155340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custDataLst>
              <p:tags r:id="rId1"/>
            </p:custDataLst>
          </p:nvPr>
        </p:nvPicPr>
        <p:blipFill>
          <a:blip r:embed="rId5" cstate="print"/>
          <a:srcRect l="-1600" t="2358"/>
          <a:stretch>
            <a:fillRect/>
          </a:stretch>
        </p:blipFill>
        <p:spPr bwMode="auto">
          <a:xfrm>
            <a:off x="1343472" y="-27384"/>
            <a:ext cx="9324000" cy="3040939"/>
          </a:xfrm>
          <a:prstGeom prst="rect">
            <a:avLst/>
          </a:prstGeom>
          <a:ln>
            <a:noFill/>
          </a:ln>
          <a:effectLst>
            <a:outerShdw blurRad="292100" dist="139700" dir="2700000" algn="tl" rotWithShape="0">
              <a:srgbClr val="333333">
                <a:alpha val="65000"/>
              </a:srgbClr>
            </a:outerShdw>
          </a:effectLst>
        </p:spPr>
      </p:pic>
      <p:pic>
        <p:nvPicPr>
          <p:cNvPr id="10" name="Picture 7"/>
          <p:cNvPicPr>
            <a:picLocks noChangeAspect="1" noChangeArrowheads="1"/>
          </p:cNvPicPr>
          <p:nvPr>
            <p:custDataLst>
              <p:tags r:id="rId2"/>
            </p:custDataLst>
          </p:nvPr>
        </p:nvPicPr>
        <p:blipFill>
          <a:blip r:embed="rId6" cstate="print"/>
          <a:srcRect t="200"/>
          <a:stretch>
            <a:fillRect/>
          </a:stretch>
        </p:blipFill>
        <p:spPr bwMode="auto">
          <a:xfrm>
            <a:off x="1487488" y="293772"/>
            <a:ext cx="9180000" cy="5655508"/>
          </a:xfrm>
          <a:prstGeom prst="rect">
            <a:avLst/>
          </a:prstGeom>
          <a:ln>
            <a:noFill/>
          </a:ln>
          <a:effectLst>
            <a:outerShdw blurRad="292100" dist="139700" dir="2700000" algn="tl" rotWithShape="0">
              <a:srgbClr val="333333">
                <a:alpha val="65000"/>
              </a:srgbClr>
            </a:outerShdw>
          </a:effectLst>
        </p:spPr>
      </p:pic>
      <p:pic>
        <p:nvPicPr>
          <p:cNvPr id="4100" name="Picture 4"/>
          <p:cNvPicPr>
            <a:picLocks noChangeAspect="1" noChangeArrowheads="1"/>
          </p:cNvPicPr>
          <p:nvPr/>
        </p:nvPicPr>
        <p:blipFill>
          <a:blip r:embed="rId7" cstate="print"/>
          <a:srcRect t="2192"/>
          <a:stretch>
            <a:fillRect/>
          </a:stretch>
        </p:blipFill>
        <p:spPr bwMode="auto">
          <a:xfrm>
            <a:off x="1487488" y="647858"/>
            <a:ext cx="9144000" cy="3213191"/>
          </a:xfrm>
          <a:prstGeom prst="rect">
            <a:avLst/>
          </a:prstGeom>
          <a:noFill/>
          <a:ln w="9525">
            <a:noFill/>
            <a:miter lim="800000"/>
            <a:headEnd/>
            <a:tailEnd/>
          </a:ln>
        </p:spPr>
      </p:pic>
      <p:pic>
        <p:nvPicPr>
          <p:cNvPr id="4099" name="Picture 3"/>
          <p:cNvPicPr>
            <a:picLocks noChangeAspect="1" noChangeArrowheads="1"/>
          </p:cNvPicPr>
          <p:nvPr/>
        </p:nvPicPr>
        <p:blipFill>
          <a:blip r:embed="rId8" cstate="print"/>
          <a:srcRect t="14286"/>
          <a:stretch>
            <a:fillRect/>
          </a:stretch>
        </p:blipFill>
        <p:spPr bwMode="auto">
          <a:xfrm>
            <a:off x="1487488" y="980724"/>
            <a:ext cx="9144000" cy="447288"/>
          </a:xfrm>
          <a:prstGeom prst="rect">
            <a:avLst/>
          </a:prstGeom>
          <a:noFill/>
          <a:ln w="9525">
            <a:noFill/>
            <a:miter lim="800000"/>
            <a:headEnd/>
            <a:tailEnd/>
          </a:ln>
        </p:spPr>
      </p:pic>
      <p:pic>
        <p:nvPicPr>
          <p:cNvPr id="4098" name="Picture 2"/>
          <p:cNvPicPr>
            <a:picLocks noChangeAspect="1" noChangeArrowheads="1"/>
          </p:cNvPicPr>
          <p:nvPr/>
        </p:nvPicPr>
        <p:blipFill>
          <a:blip r:embed="rId9" cstate="print"/>
          <a:srcRect t="2739"/>
          <a:stretch>
            <a:fillRect/>
          </a:stretch>
        </p:blipFill>
        <p:spPr bwMode="auto">
          <a:xfrm>
            <a:off x="1487488" y="1340768"/>
            <a:ext cx="9144000" cy="5837566"/>
          </a:xfrm>
          <a:prstGeom prst="rect">
            <a:avLst/>
          </a:prstGeom>
          <a:noFill/>
          <a:ln w="9525">
            <a:noFill/>
            <a:miter lim="800000"/>
            <a:headEnd/>
            <a:tailEnd/>
          </a:ln>
        </p:spPr>
      </p:pic>
    </p:spTree>
    <p:extLst>
      <p:ext uri="{BB962C8B-B14F-4D97-AF65-F5344CB8AC3E}">
        <p14:creationId xmlns:p14="http://schemas.microsoft.com/office/powerpoint/2010/main" val="1573616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625033" y="83922"/>
            <a:ext cx="10752881" cy="6621438"/>
          </a:xfrm>
          <a:prstGeom prst="rect">
            <a:avLst/>
          </a:prstGeom>
          <a:noFill/>
          <a:ln w="9525">
            <a:noFill/>
            <a:miter lim="800000"/>
            <a:headEnd/>
            <a:tailEnd/>
          </a:ln>
        </p:spPr>
      </p:pic>
    </p:spTree>
    <p:extLst>
      <p:ext uri="{BB962C8B-B14F-4D97-AF65-F5344CB8AC3E}">
        <p14:creationId xmlns:p14="http://schemas.microsoft.com/office/powerpoint/2010/main" val="42652215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srcRect/>
          <a:stretch>
            <a:fillRect/>
          </a:stretch>
        </p:blipFill>
        <p:spPr bwMode="auto">
          <a:xfrm>
            <a:off x="2639616" y="232279"/>
            <a:ext cx="6912768" cy="6393445"/>
          </a:xfrm>
          <a:prstGeom prst="rect">
            <a:avLst/>
          </a:prstGeom>
          <a:noFill/>
          <a:ln w="9525">
            <a:noFill/>
            <a:miter lim="800000"/>
            <a:headEnd/>
            <a:tailEnd/>
          </a:ln>
        </p:spPr>
      </p:pic>
    </p:spTree>
    <p:extLst>
      <p:ext uri="{BB962C8B-B14F-4D97-AF65-F5344CB8AC3E}">
        <p14:creationId xmlns:p14="http://schemas.microsoft.com/office/powerpoint/2010/main" val="34699108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733687" y="1020651"/>
            <a:ext cx="3888432" cy="1143000"/>
          </a:xfrm>
        </p:spPr>
        <p:txBody>
          <a:bodyPr>
            <a:noAutofit/>
          </a:bodyPr>
          <a:lstStyle/>
          <a:p>
            <a:pPr lvl="0"/>
            <a:r>
              <a:rPr lang="fr-CA" sz="4000" b="1" dirty="0">
                <a:latin typeface="+mn-lt"/>
              </a:rPr>
              <a:t>Répertoire de ressources complémentaires en ligne</a:t>
            </a:r>
          </a:p>
        </p:txBody>
      </p:sp>
      <p:sp>
        <p:nvSpPr>
          <p:cNvPr id="3" name="Espace réservé du contenu 2"/>
          <p:cNvSpPr>
            <a:spLocks noGrp="1"/>
          </p:cNvSpPr>
          <p:nvPr>
            <p:ph idx="1"/>
            <p:custDataLst>
              <p:tags r:id="rId2"/>
            </p:custDataLst>
          </p:nvPr>
        </p:nvSpPr>
        <p:spPr>
          <a:xfrm>
            <a:off x="2015840" y="6180439"/>
            <a:ext cx="8229600" cy="720080"/>
          </a:xfrm>
        </p:spPr>
        <p:txBody>
          <a:bodyPr/>
          <a:lstStyle/>
          <a:p>
            <a:pPr>
              <a:buNone/>
            </a:pPr>
            <a:r>
              <a:rPr lang="fr-CA" dirty="0">
                <a:hlinkClick r:id="rId6"/>
              </a:rPr>
              <a:t>https://vitalite.uqam.ca/ressources-autogestion.html</a:t>
            </a:r>
            <a:endParaRPr lang="fr-CA" dirty="0"/>
          </a:p>
          <a:p>
            <a:pPr>
              <a:buNone/>
            </a:pPr>
            <a:endParaRPr lang="fr-CA" dirty="0"/>
          </a:p>
        </p:txBody>
      </p:sp>
      <p:pic>
        <p:nvPicPr>
          <p:cNvPr id="5" name="Picture 2" descr="C:\Dropbox\Vitalité\Capture - Bottin ressources 1.JPG"/>
          <p:cNvPicPr>
            <a:picLocks noChangeAspect="1" noChangeArrowheads="1"/>
          </p:cNvPicPr>
          <p:nvPr>
            <p:custDataLst>
              <p:tags r:id="rId3"/>
            </p:custDataLst>
          </p:nvPr>
        </p:nvPicPr>
        <p:blipFill>
          <a:blip r:embed="rId7" cstate="print"/>
          <a:srcRect/>
          <a:stretch>
            <a:fillRect/>
          </a:stretch>
        </p:blipFill>
        <p:spPr bwMode="auto">
          <a:xfrm>
            <a:off x="5771455" y="144016"/>
            <a:ext cx="4969560" cy="5877272"/>
          </a:xfrm>
          <a:prstGeom prst="rect">
            <a:avLst/>
          </a:prstGeom>
          <a:noFill/>
        </p:spPr>
      </p:pic>
      <p:pic>
        <p:nvPicPr>
          <p:cNvPr id="6" name="Imag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584351" cy="2163651"/>
          </a:xfrm>
          <a:prstGeom prst="rect">
            <a:avLst/>
          </a:prstGeom>
        </p:spPr>
      </p:pic>
    </p:spTree>
    <p:extLst>
      <p:ext uri="{BB962C8B-B14F-4D97-AF65-F5344CB8AC3E}">
        <p14:creationId xmlns:p14="http://schemas.microsoft.com/office/powerpoint/2010/main" val="11953846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ropbox\Vitalité\Capture - Bottin ressources.JPG"/>
          <p:cNvPicPr>
            <a:picLocks noChangeAspect="1" noChangeArrowheads="1"/>
          </p:cNvPicPr>
          <p:nvPr>
            <p:custDataLst>
              <p:tags r:id="rId1"/>
            </p:custDataLst>
          </p:nvPr>
        </p:nvPicPr>
        <p:blipFill>
          <a:blip r:embed="rId4" cstate="print"/>
          <a:srcRect/>
          <a:stretch>
            <a:fillRect/>
          </a:stretch>
        </p:blipFill>
        <p:spPr bwMode="auto">
          <a:xfrm>
            <a:off x="1543050" y="-27384"/>
            <a:ext cx="9124951" cy="6724650"/>
          </a:xfrm>
          <a:prstGeom prst="rect">
            <a:avLst/>
          </a:prstGeom>
          <a:noFill/>
        </p:spPr>
      </p:pic>
    </p:spTree>
    <p:extLst>
      <p:ext uri="{BB962C8B-B14F-4D97-AF65-F5344CB8AC3E}">
        <p14:creationId xmlns:p14="http://schemas.microsoft.com/office/powerpoint/2010/main" val="942858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14830" y="2163651"/>
            <a:ext cx="5433228" cy="1325563"/>
          </a:xfrm>
        </p:spPr>
        <p:txBody>
          <a:bodyPr>
            <a:normAutofit/>
          </a:bodyPr>
          <a:lstStyle/>
          <a:p>
            <a:r>
              <a:rPr lang="fr-CA" b="1" dirty="0" smtClean="0">
                <a:latin typeface="+mn-lt"/>
              </a:rPr>
              <a:t>1. Activité brise-glace</a:t>
            </a:r>
            <a:endParaRPr lang="fr-CA" b="1" dirty="0">
              <a:latin typeface="+mn-lt"/>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584351" cy="2163651"/>
          </a:xfrm>
          <a:prstGeom prst="rect">
            <a:avLst/>
          </a:prstGeom>
        </p:spPr>
      </p:pic>
    </p:spTree>
    <p:extLst>
      <p:ext uri="{BB962C8B-B14F-4D97-AF65-F5344CB8AC3E}">
        <p14:creationId xmlns:p14="http://schemas.microsoft.com/office/powerpoint/2010/main" val="35194289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cstate="print"/>
          <a:srcRect/>
          <a:stretch>
            <a:fillRect/>
          </a:stretch>
        </p:blipFill>
        <p:spPr bwMode="auto">
          <a:xfrm>
            <a:off x="736249" y="791308"/>
            <a:ext cx="10538797" cy="5115649"/>
          </a:xfrm>
          <a:prstGeom prst="rect">
            <a:avLst/>
          </a:prstGeom>
          <a:noFill/>
          <a:ln w="9525">
            <a:noFill/>
            <a:miter lim="800000"/>
            <a:headEnd/>
            <a:tailEnd/>
          </a:ln>
        </p:spPr>
      </p:pic>
    </p:spTree>
    <p:extLst>
      <p:ext uri="{BB962C8B-B14F-4D97-AF65-F5344CB8AC3E}">
        <p14:creationId xmlns:p14="http://schemas.microsoft.com/office/powerpoint/2010/main" val="38767789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1793776" y="-1"/>
            <a:ext cx="8604448" cy="6698469"/>
          </a:xfrm>
          <a:prstGeom prst="rect">
            <a:avLst/>
          </a:prstGeom>
          <a:noFill/>
          <a:ln w="9525">
            <a:noFill/>
            <a:miter lim="800000"/>
            <a:headEnd/>
            <a:tailEnd/>
          </a:ln>
        </p:spPr>
      </p:pic>
      <p:sp>
        <p:nvSpPr>
          <p:cNvPr id="4" name="Rectangle 3"/>
          <p:cNvSpPr/>
          <p:nvPr/>
        </p:nvSpPr>
        <p:spPr>
          <a:xfrm>
            <a:off x="7752184" y="692696"/>
            <a:ext cx="2376264"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9468564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1600508" y="166328"/>
            <a:ext cx="8990984" cy="6525344"/>
          </a:xfrm>
          <a:prstGeom prst="rect">
            <a:avLst/>
          </a:prstGeom>
          <a:noFill/>
          <a:ln w="9525">
            <a:noFill/>
            <a:miter lim="800000"/>
            <a:headEnd/>
            <a:tailEnd/>
          </a:ln>
        </p:spPr>
      </p:pic>
    </p:spTree>
    <p:extLst>
      <p:ext uri="{BB962C8B-B14F-4D97-AF65-F5344CB8AC3E}">
        <p14:creationId xmlns:p14="http://schemas.microsoft.com/office/powerpoint/2010/main" val="20252275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03121" y="2163651"/>
            <a:ext cx="8490856" cy="1325563"/>
          </a:xfrm>
        </p:spPr>
        <p:txBody>
          <a:bodyPr>
            <a:normAutofit/>
          </a:bodyPr>
          <a:lstStyle/>
          <a:p>
            <a:pPr algn="ctr"/>
            <a:r>
              <a:rPr lang="fr-CA" b="1" dirty="0">
                <a:latin typeface="+mn-lt"/>
              </a:rPr>
              <a:t>4</a:t>
            </a:r>
            <a:r>
              <a:rPr lang="fr-CA" b="1" dirty="0" smtClean="0">
                <a:latin typeface="+mn-lt"/>
              </a:rPr>
              <a:t>. Principes de l’accompagnement</a:t>
            </a:r>
            <a:endParaRPr lang="fr-CA" b="1" dirty="0">
              <a:latin typeface="+mn-lt"/>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584351" cy="2163651"/>
          </a:xfrm>
          <a:prstGeom prst="rect">
            <a:avLst/>
          </a:prstGeom>
        </p:spPr>
      </p:pic>
    </p:spTree>
    <p:extLst>
      <p:ext uri="{BB962C8B-B14F-4D97-AF65-F5344CB8AC3E}">
        <p14:creationId xmlns:p14="http://schemas.microsoft.com/office/powerpoint/2010/main" val="3607634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custDataLst>
              <p:tags r:id="rId1"/>
            </p:custDataLst>
          </p:nvPr>
        </p:nvSpPr>
        <p:spPr>
          <a:xfrm>
            <a:off x="1991544" y="608886"/>
            <a:ext cx="8229600" cy="945878"/>
          </a:xfrm>
          <a:prstGeom prst="rect">
            <a:avLst/>
          </a:prstGeom>
        </p:spPr>
        <p:txBody>
          <a:bodyPr vert="horz" lIns="91440" tIns="45720" rIns="91440" bIns="45720" rtlCol="0" anchor="ctr">
            <a:noAutofit/>
          </a:bodyPr>
          <a:lstStyle/>
          <a:p>
            <a:pPr algn="ctr">
              <a:spcBef>
                <a:spcPct val="0"/>
              </a:spcBef>
              <a:defRPr/>
            </a:pPr>
            <a:r>
              <a:rPr lang="fr-CA" sz="4400" b="1" dirty="0">
                <a:ea typeface="+mj-ea"/>
                <a:cs typeface="+mj-cs"/>
              </a:rPr>
              <a:t>Aller mieux à ma façon</a:t>
            </a:r>
          </a:p>
          <a:p>
            <a:pPr algn="ctr">
              <a:spcBef>
                <a:spcPct val="0"/>
              </a:spcBef>
              <a:defRPr/>
            </a:pPr>
            <a:r>
              <a:rPr lang="fr-CA" sz="3200" b="1" dirty="0">
                <a:ea typeface="+mj-ea"/>
                <a:cs typeface="+mj-cs"/>
              </a:rPr>
              <a:t>Principes d’utilisation</a:t>
            </a:r>
          </a:p>
        </p:txBody>
      </p:sp>
      <p:sp>
        <p:nvSpPr>
          <p:cNvPr id="7" name="Espace réservé du contenu 2"/>
          <p:cNvSpPr txBox="1">
            <a:spLocks/>
          </p:cNvSpPr>
          <p:nvPr>
            <p:custDataLst>
              <p:tags r:id="rId2"/>
            </p:custDataLst>
          </p:nvPr>
        </p:nvSpPr>
        <p:spPr>
          <a:xfrm>
            <a:off x="1713855" y="2163651"/>
            <a:ext cx="9698559" cy="4037310"/>
          </a:xfrm>
          <a:prstGeom prst="rect">
            <a:avLst/>
          </a:prstGeom>
        </p:spPr>
        <p:txBody>
          <a:bodyPr vert="horz" lIns="91440" tIns="45720" rIns="91440" bIns="45720" rtlCol="0">
            <a:normAutofit/>
          </a:bodyPr>
          <a:lstStyle/>
          <a:p>
            <a:pPr marL="514350" indent="-514350">
              <a:spcBef>
                <a:spcPct val="20000"/>
              </a:spcBef>
              <a:buAutoNum type="arabicPeriod"/>
              <a:defRPr/>
            </a:pPr>
            <a:r>
              <a:rPr lang="fr-CA" sz="3200" b="1" dirty="0"/>
              <a:t>Commencer par ce qui fonctionne déjà</a:t>
            </a:r>
            <a:endParaRPr lang="fr-CA" sz="3200" dirty="0"/>
          </a:p>
          <a:p>
            <a:pPr marL="971550" lvl="1" indent="-514350">
              <a:spcBef>
                <a:spcPct val="20000"/>
              </a:spcBef>
              <a:buFont typeface="Arial" panose="020B0604020202020204" pitchFamily="34" charset="0"/>
              <a:buChar char="•"/>
              <a:defRPr/>
            </a:pPr>
            <a:r>
              <a:rPr lang="fr-CA" sz="2800" dirty="0"/>
              <a:t>Inviter la personne à s’observer et à porter attention à ce qui lui fait du bien.</a:t>
            </a:r>
          </a:p>
          <a:p>
            <a:pPr marL="971550" lvl="1" indent="-514350">
              <a:spcBef>
                <a:spcPct val="20000"/>
              </a:spcBef>
              <a:buFont typeface="Arial" panose="020B0604020202020204" pitchFamily="34" charset="0"/>
              <a:buChar char="•"/>
              <a:defRPr/>
            </a:pPr>
            <a:r>
              <a:rPr lang="fr-CA" sz="2800" dirty="0"/>
              <a:t>Souligner l’importance des actions, des intentions et des efforts que la personne fait déjà pour aller mieux. </a:t>
            </a:r>
          </a:p>
          <a:p>
            <a:pPr marL="971550" lvl="1" indent="-514350">
              <a:spcBef>
                <a:spcPct val="20000"/>
              </a:spcBef>
              <a:buFont typeface="Arial" panose="020B0604020202020204" pitchFamily="34" charset="0"/>
              <a:buChar char="•"/>
              <a:defRPr/>
            </a:pPr>
            <a:r>
              <a:rPr lang="fr-CA" sz="2800" dirty="0"/>
              <a:t>L’encourager à continuer de les faire.</a:t>
            </a:r>
          </a:p>
          <a:p>
            <a:pPr marL="971550" lvl="1" indent="-514350">
              <a:spcBef>
                <a:spcPct val="20000"/>
              </a:spcBef>
              <a:buFont typeface="Arial" panose="020B0604020202020204" pitchFamily="34" charset="0"/>
              <a:buChar char="•"/>
              <a:defRPr/>
            </a:pPr>
            <a:r>
              <a:rPr lang="fr-CA" sz="2800" dirty="0"/>
              <a:t>Rapetissez le changement: vous en faites déjà de l’autogestion!</a:t>
            </a:r>
          </a:p>
        </p:txBody>
      </p:sp>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584351" cy="2163651"/>
          </a:xfrm>
          <a:prstGeom prst="rect">
            <a:avLst/>
          </a:prstGeom>
        </p:spPr>
      </p:pic>
    </p:spTree>
    <p:extLst>
      <p:ext uri="{BB962C8B-B14F-4D97-AF65-F5344CB8AC3E}">
        <p14:creationId xmlns:p14="http://schemas.microsoft.com/office/powerpoint/2010/main" val="8023399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1" y="1600201"/>
            <a:ext cx="7859217" cy="4105937"/>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584351" cy="2163651"/>
          </a:xfrm>
          <a:prstGeom prst="rect">
            <a:avLst/>
          </a:prstGeom>
        </p:spPr>
      </p:pic>
    </p:spTree>
    <p:extLst>
      <p:ext uri="{BB962C8B-B14F-4D97-AF65-F5344CB8AC3E}">
        <p14:creationId xmlns:p14="http://schemas.microsoft.com/office/powerpoint/2010/main" val="35152723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5680" y="1600200"/>
            <a:ext cx="6096000" cy="4064000"/>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584351" cy="2163651"/>
          </a:xfrm>
          <a:prstGeom prst="rect">
            <a:avLst/>
          </a:prstGeom>
        </p:spPr>
      </p:pic>
    </p:spTree>
    <p:extLst>
      <p:ext uri="{BB962C8B-B14F-4D97-AF65-F5344CB8AC3E}">
        <p14:creationId xmlns:p14="http://schemas.microsoft.com/office/powerpoint/2010/main" val="40394178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p:cNvSpPr txBox="1">
            <a:spLocks/>
          </p:cNvSpPr>
          <p:nvPr>
            <p:custDataLst>
              <p:tags r:id="rId1"/>
            </p:custDataLst>
          </p:nvPr>
        </p:nvSpPr>
        <p:spPr>
          <a:xfrm>
            <a:off x="1624100" y="2163651"/>
            <a:ext cx="8964488" cy="4037309"/>
          </a:xfrm>
          <a:prstGeom prst="rect">
            <a:avLst/>
          </a:prstGeom>
        </p:spPr>
        <p:txBody>
          <a:bodyPr vert="horz" lIns="91440" tIns="45720" rIns="91440" bIns="45720" rtlCol="0">
            <a:normAutofit/>
          </a:bodyPr>
          <a:lstStyle/>
          <a:p>
            <a:pPr marL="514350" indent="-514350">
              <a:spcBef>
                <a:spcPct val="20000"/>
              </a:spcBef>
              <a:defRPr/>
            </a:pPr>
            <a:r>
              <a:rPr lang="fr-CA" sz="3200" b="1" dirty="0"/>
              <a:t>2. Accompagner sans imposer</a:t>
            </a:r>
            <a:endParaRPr lang="fr-CA" sz="3200" dirty="0"/>
          </a:p>
          <a:p>
            <a:pPr marL="971550" lvl="1" indent="-514350">
              <a:spcBef>
                <a:spcPct val="20000"/>
              </a:spcBef>
              <a:buFont typeface="Arial" panose="020B0604020202020204" pitchFamily="34" charset="0"/>
              <a:buChar char="•"/>
              <a:defRPr/>
            </a:pPr>
            <a:r>
              <a:rPr lang="fr-CA" sz="2800" dirty="0"/>
              <a:t>Objectifs réalistes, mais motivants pour la personne (pas pour l’intervenant!)</a:t>
            </a:r>
          </a:p>
          <a:p>
            <a:pPr marL="971550" lvl="1" indent="-514350">
              <a:spcBef>
                <a:spcPct val="20000"/>
              </a:spcBef>
              <a:buFont typeface="Arial" panose="020B0604020202020204" pitchFamily="34" charset="0"/>
              <a:buChar char="•"/>
              <a:defRPr/>
            </a:pPr>
            <a:r>
              <a:rPr lang="fr-CA" sz="2800" dirty="0"/>
              <a:t>Gestion du risque, sentiment de responsabilité</a:t>
            </a:r>
          </a:p>
          <a:p>
            <a:pPr marL="971550" lvl="1" indent="-514350">
              <a:spcBef>
                <a:spcPct val="20000"/>
              </a:spcBef>
              <a:buFont typeface="Arial" panose="020B0604020202020204" pitchFamily="34" charset="0"/>
              <a:buChar char="•"/>
              <a:defRPr/>
            </a:pPr>
            <a:r>
              <a:rPr lang="fr-CA" sz="2800" dirty="0"/>
              <a:t>Respecter son rythme, ses choix</a:t>
            </a:r>
          </a:p>
        </p:txBody>
      </p:sp>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584351" cy="2163651"/>
          </a:xfrm>
          <a:prstGeom prst="rect">
            <a:avLst/>
          </a:prstGeom>
        </p:spPr>
      </p:pic>
      <p:sp>
        <p:nvSpPr>
          <p:cNvPr id="9" name="Titre 1"/>
          <p:cNvSpPr txBox="1">
            <a:spLocks/>
          </p:cNvSpPr>
          <p:nvPr>
            <p:custDataLst>
              <p:tags r:id="rId2"/>
            </p:custDataLst>
          </p:nvPr>
        </p:nvSpPr>
        <p:spPr>
          <a:xfrm>
            <a:off x="1991544" y="608886"/>
            <a:ext cx="8229600" cy="945878"/>
          </a:xfrm>
          <a:prstGeom prst="rect">
            <a:avLst/>
          </a:prstGeom>
        </p:spPr>
        <p:txBody>
          <a:bodyPr vert="horz" lIns="91440" tIns="45720" rIns="91440" bIns="45720" rtlCol="0" anchor="ctr">
            <a:noAutofit/>
          </a:bodyPr>
          <a:lstStyle/>
          <a:p>
            <a:pPr algn="ctr">
              <a:spcBef>
                <a:spcPct val="0"/>
              </a:spcBef>
              <a:defRPr/>
            </a:pPr>
            <a:r>
              <a:rPr lang="fr-CA" sz="4400" b="1" dirty="0">
                <a:ea typeface="+mj-ea"/>
                <a:cs typeface="+mj-cs"/>
              </a:rPr>
              <a:t>Aller mieux à ma façon</a:t>
            </a:r>
          </a:p>
          <a:p>
            <a:pPr algn="ctr">
              <a:spcBef>
                <a:spcPct val="0"/>
              </a:spcBef>
              <a:defRPr/>
            </a:pPr>
            <a:r>
              <a:rPr lang="fr-CA" sz="3200" b="1" dirty="0">
                <a:ea typeface="+mj-ea"/>
                <a:cs typeface="+mj-cs"/>
              </a:rPr>
              <a:t>Principes d’utilisation</a:t>
            </a:r>
          </a:p>
        </p:txBody>
      </p:sp>
    </p:spTree>
    <p:extLst>
      <p:ext uri="{BB962C8B-B14F-4D97-AF65-F5344CB8AC3E}">
        <p14:creationId xmlns:p14="http://schemas.microsoft.com/office/powerpoint/2010/main" val="22137963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p:cNvSpPr txBox="1">
            <a:spLocks/>
          </p:cNvSpPr>
          <p:nvPr>
            <p:custDataLst>
              <p:tags r:id="rId1"/>
            </p:custDataLst>
          </p:nvPr>
        </p:nvSpPr>
        <p:spPr>
          <a:xfrm>
            <a:off x="1950367" y="2318866"/>
            <a:ext cx="9444463" cy="4037310"/>
          </a:xfrm>
          <a:prstGeom prst="rect">
            <a:avLst/>
          </a:prstGeom>
        </p:spPr>
        <p:txBody>
          <a:bodyPr vert="horz" lIns="91440" tIns="45720" rIns="91440" bIns="45720" rtlCol="0">
            <a:normAutofit/>
          </a:bodyPr>
          <a:lstStyle/>
          <a:p>
            <a:pPr marL="514350" indent="-514350">
              <a:spcBef>
                <a:spcPct val="20000"/>
              </a:spcBef>
              <a:defRPr/>
            </a:pPr>
            <a:r>
              <a:rPr lang="fr-CA" sz="3200" b="1" dirty="0"/>
              <a:t>3. Cultiver l’espoir et la prise de pouvoir</a:t>
            </a:r>
            <a:endParaRPr lang="fr-CA" sz="3200" dirty="0"/>
          </a:p>
          <a:p>
            <a:pPr marL="971550" lvl="1" indent="-514350">
              <a:spcBef>
                <a:spcPct val="20000"/>
              </a:spcBef>
              <a:buFont typeface="Arial" panose="020B0604020202020204" pitchFamily="34" charset="0"/>
              <a:buChar char="•"/>
              <a:defRPr/>
            </a:pPr>
            <a:r>
              <a:rPr lang="fr-CA" sz="2800" dirty="0"/>
              <a:t>Rappeler à la personne qu’elle a les capacités nécessaires, qu’elle est sur la voie du rétablissement</a:t>
            </a:r>
          </a:p>
        </p:txBody>
      </p:sp>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584351" cy="2163651"/>
          </a:xfrm>
          <a:prstGeom prst="rect">
            <a:avLst/>
          </a:prstGeom>
        </p:spPr>
      </p:pic>
      <p:sp>
        <p:nvSpPr>
          <p:cNvPr id="9" name="Titre 1"/>
          <p:cNvSpPr txBox="1">
            <a:spLocks/>
          </p:cNvSpPr>
          <p:nvPr>
            <p:custDataLst>
              <p:tags r:id="rId2"/>
            </p:custDataLst>
          </p:nvPr>
        </p:nvSpPr>
        <p:spPr>
          <a:xfrm>
            <a:off x="1991544" y="608886"/>
            <a:ext cx="8229600" cy="945878"/>
          </a:xfrm>
          <a:prstGeom prst="rect">
            <a:avLst/>
          </a:prstGeom>
        </p:spPr>
        <p:txBody>
          <a:bodyPr vert="horz" lIns="91440" tIns="45720" rIns="91440" bIns="45720" rtlCol="0" anchor="ctr">
            <a:noAutofit/>
          </a:bodyPr>
          <a:lstStyle/>
          <a:p>
            <a:pPr algn="ctr">
              <a:spcBef>
                <a:spcPct val="0"/>
              </a:spcBef>
              <a:defRPr/>
            </a:pPr>
            <a:r>
              <a:rPr lang="fr-CA" sz="4400" b="1" dirty="0">
                <a:ea typeface="+mj-ea"/>
                <a:cs typeface="+mj-cs"/>
              </a:rPr>
              <a:t>Aller mieux à ma façon</a:t>
            </a:r>
          </a:p>
          <a:p>
            <a:pPr algn="ctr">
              <a:spcBef>
                <a:spcPct val="0"/>
              </a:spcBef>
              <a:defRPr/>
            </a:pPr>
            <a:r>
              <a:rPr lang="fr-CA" sz="3200" b="1" dirty="0">
                <a:ea typeface="+mj-ea"/>
                <a:cs typeface="+mj-cs"/>
              </a:rPr>
              <a:t>Principes d’utilisation</a:t>
            </a:r>
          </a:p>
        </p:txBody>
      </p:sp>
    </p:spTree>
    <p:extLst>
      <p:ext uri="{BB962C8B-B14F-4D97-AF65-F5344CB8AC3E}">
        <p14:creationId xmlns:p14="http://schemas.microsoft.com/office/powerpoint/2010/main" val="39914389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p:cNvSpPr txBox="1">
            <a:spLocks/>
          </p:cNvSpPr>
          <p:nvPr>
            <p:custDataLst>
              <p:tags r:id="rId1"/>
            </p:custDataLst>
          </p:nvPr>
        </p:nvSpPr>
        <p:spPr>
          <a:xfrm>
            <a:off x="1624100" y="2163651"/>
            <a:ext cx="8964488" cy="4379043"/>
          </a:xfrm>
          <a:prstGeom prst="rect">
            <a:avLst/>
          </a:prstGeom>
        </p:spPr>
        <p:txBody>
          <a:bodyPr vert="horz" lIns="91440" tIns="45720" rIns="91440" bIns="45720" rtlCol="0">
            <a:normAutofit/>
          </a:bodyPr>
          <a:lstStyle/>
          <a:p>
            <a:pPr marL="514350" indent="-514350">
              <a:spcBef>
                <a:spcPct val="20000"/>
              </a:spcBef>
              <a:defRPr/>
            </a:pPr>
            <a:r>
              <a:rPr lang="fr-CA" sz="3200" b="1" dirty="0"/>
              <a:t>4. Avoir une approche réaliste et progressive</a:t>
            </a:r>
          </a:p>
          <a:p>
            <a:pPr marL="971550" lvl="1" indent="-514350">
              <a:spcBef>
                <a:spcPct val="20000"/>
              </a:spcBef>
              <a:buFont typeface="Arial" panose="020B0604020202020204" pitchFamily="34" charset="0"/>
              <a:buChar char="•"/>
              <a:defRPr/>
            </a:pPr>
            <a:r>
              <a:rPr lang="fr-CA" sz="2800" dirty="0"/>
              <a:t>Pas nécessaire d’adopter toutes les stratégies!</a:t>
            </a:r>
          </a:p>
          <a:p>
            <a:pPr marL="971550" lvl="1" indent="-514350">
              <a:spcBef>
                <a:spcPct val="20000"/>
              </a:spcBef>
              <a:buFont typeface="Arial" panose="020B0604020202020204" pitchFamily="34" charset="0"/>
              <a:buChar char="•"/>
              <a:defRPr/>
            </a:pPr>
            <a:r>
              <a:rPr lang="fr-CA" sz="2800" dirty="0"/>
              <a:t>Planifier et accumuler des petits succès pour construire la confiance</a:t>
            </a:r>
          </a:p>
        </p:txBody>
      </p:sp>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584351" cy="2163651"/>
          </a:xfrm>
          <a:prstGeom prst="rect">
            <a:avLst/>
          </a:prstGeom>
        </p:spPr>
      </p:pic>
      <p:sp>
        <p:nvSpPr>
          <p:cNvPr id="9" name="Titre 1"/>
          <p:cNvSpPr txBox="1">
            <a:spLocks/>
          </p:cNvSpPr>
          <p:nvPr>
            <p:custDataLst>
              <p:tags r:id="rId2"/>
            </p:custDataLst>
          </p:nvPr>
        </p:nvSpPr>
        <p:spPr>
          <a:xfrm>
            <a:off x="1991544" y="608886"/>
            <a:ext cx="8229600" cy="945878"/>
          </a:xfrm>
          <a:prstGeom prst="rect">
            <a:avLst/>
          </a:prstGeom>
        </p:spPr>
        <p:txBody>
          <a:bodyPr vert="horz" lIns="91440" tIns="45720" rIns="91440" bIns="45720" rtlCol="0" anchor="ctr">
            <a:noAutofit/>
          </a:bodyPr>
          <a:lstStyle/>
          <a:p>
            <a:pPr algn="ctr">
              <a:spcBef>
                <a:spcPct val="0"/>
              </a:spcBef>
              <a:defRPr/>
            </a:pPr>
            <a:r>
              <a:rPr lang="fr-CA" sz="4400" b="1" dirty="0">
                <a:ea typeface="+mj-ea"/>
                <a:cs typeface="+mj-cs"/>
              </a:rPr>
              <a:t>Aller mieux à ma façon</a:t>
            </a:r>
          </a:p>
          <a:p>
            <a:pPr algn="ctr">
              <a:spcBef>
                <a:spcPct val="0"/>
              </a:spcBef>
              <a:defRPr/>
            </a:pPr>
            <a:r>
              <a:rPr lang="fr-CA" sz="3200" b="1" dirty="0">
                <a:ea typeface="+mj-ea"/>
                <a:cs typeface="+mj-cs"/>
              </a:rPr>
              <a:t>Principes d’utilisation</a:t>
            </a:r>
          </a:p>
        </p:txBody>
      </p:sp>
    </p:spTree>
    <p:extLst>
      <p:ext uri="{BB962C8B-B14F-4D97-AF65-F5344CB8AC3E}">
        <p14:creationId xmlns:p14="http://schemas.microsoft.com/office/powerpoint/2010/main" val="7284016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03121" y="2163651"/>
            <a:ext cx="8490856" cy="1325563"/>
          </a:xfrm>
        </p:spPr>
        <p:txBody>
          <a:bodyPr>
            <a:normAutofit/>
          </a:bodyPr>
          <a:lstStyle/>
          <a:p>
            <a:pPr algn="ctr"/>
            <a:r>
              <a:rPr lang="fr-CA" b="1" dirty="0">
                <a:latin typeface="+mn-lt"/>
              </a:rPr>
              <a:t>2</a:t>
            </a:r>
            <a:r>
              <a:rPr lang="fr-CA" b="1" dirty="0" smtClean="0">
                <a:latin typeface="+mn-lt"/>
              </a:rPr>
              <a:t>. Fondements théoriques et empiriques </a:t>
            </a:r>
            <a:endParaRPr lang="fr-CA" b="1" dirty="0">
              <a:latin typeface="+mn-lt"/>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584351" cy="2163651"/>
          </a:xfrm>
          <a:prstGeom prst="rect">
            <a:avLst/>
          </a:prstGeom>
        </p:spPr>
      </p:pic>
    </p:spTree>
    <p:extLst>
      <p:ext uri="{BB962C8B-B14F-4D97-AF65-F5344CB8AC3E}">
        <p14:creationId xmlns:p14="http://schemas.microsoft.com/office/powerpoint/2010/main" val="23822751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p:cNvSpPr txBox="1">
            <a:spLocks/>
          </p:cNvSpPr>
          <p:nvPr>
            <p:custDataLst>
              <p:tags r:id="rId1"/>
            </p:custDataLst>
          </p:nvPr>
        </p:nvSpPr>
        <p:spPr>
          <a:xfrm>
            <a:off x="1624099" y="2163651"/>
            <a:ext cx="10122423" cy="4176463"/>
          </a:xfrm>
          <a:prstGeom prst="rect">
            <a:avLst/>
          </a:prstGeom>
        </p:spPr>
        <p:txBody>
          <a:bodyPr vert="horz" lIns="91440" tIns="45720" rIns="91440" bIns="45720" rtlCol="0">
            <a:normAutofit/>
          </a:bodyPr>
          <a:lstStyle/>
          <a:p>
            <a:pPr marL="514350" indent="-514350">
              <a:spcBef>
                <a:spcPct val="20000"/>
              </a:spcBef>
              <a:defRPr/>
            </a:pPr>
            <a:r>
              <a:rPr lang="fr-CA" sz="3200" b="1" dirty="0"/>
              <a:t>5. Reconnaître le caractère dynamique du rétablissement</a:t>
            </a:r>
            <a:endParaRPr lang="fr-CA" sz="3200" dirty="0"/>
          </a:p>
          <a:p>
            <a:pPr marL="971550" lvl="1" indent="-514350">
              <a:spcBef>
                <a:spcPct val="20000"/>
              </a:spcBef>
              <a:buFont typeface="Arial" panose="020B0604020202020204" pitchFamily="34" charset="0"/>
              <a:buChar char="•"/>
              <a:defRPr/>
            </a:pPr>
            <a:r>
              <a:rPr lang="fr-CA" sz="2800" dirty="0"/>
              <a:t>Il y aura des hauts et des bas, cela fait partie du rétablissement</a:t>
            </a:r>
          </a:p>
          <a:p>
            <a:pPr marL="971550" lvl="1" indent="-514350">
              <a:spcBef>
                <a:spcPct val="20000"/>
              </a:spcBef>
              <a:buFont typeface="Arial" panose="020B0604020202020204" pitchFamily="34" charset="0"/>
              <a:buChar char="•"/>
              <a:defRPr/>
            </a:pPr>
            <a:r>
              <a:rPr lang="fr-CA" sz="2800" dirty="0"/>
              <a:t>Réviser son plan d’autogestion régulièrement</a:t>
            </a:r>
          </a:p>
        </p:txBody>
      </p:sp>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584351" cy="2163651"/>
          </a:xfrm>
          <a:prstGeom prst="rect">
            <a:avLst/>
          </a:prstGeom>
        </p:spPr>
      </p:pic>
      <p:sp>
        <p:nvSpPr>
          <p:cNvPr id="9" name="Titre 1"/>
          <p:cNvSpPr txBox="1">
            <a:spLocks/>
          </p:cNvSpPr>
          <p:nvPr>
            <p:custDataLst>
              <p:tags r:id="rId2"/>
            </p:custDataLst>
          </p:nvPr>
        </p:nvSpPr>
        <p:spPr>
          <a:xfrm>
            <a:off x="1991544" y="608886"/>
            <a:ext cx="8229600" cy="945878"/>
          </a:xfrm>
          <a:prstGeom prst="rect">
            <a:avLst/>
          </a:prstGeom>
        </p:spPr>
        <p:txBody>
          <a:bodyPr vert="horz" lIns="91440" tIns="45720" rIns="91440" bIns="45720" rtlCol="0" anchor="ctr">
            <a:noAutofit/>
          </a:bodyPr>
          <a:lstStyle/>
          <a:p>
            <a:pPr algn="ctr">
              <a:spcBef>
                <a:spcPct val="0"/>
              </a:spcBef>
              <a:defRPr/>
            </a:pPr>
            <a:r>
              <a:rPr lang="fr-CA" sz="4400" b="1" dirty="0">
                <a:ea typeface="+mj-ea"/>
                <a:cs typeface="+mj-cs"/>
              </a:rPr>
              <a:t>Aller mieux à ma façon</a:t>
            </a:r>
          </a:p>
          <a:p>
            <a:pPr algn="ctr">
              <a:spcBef>
                <a:spcPct val="0"/>
              </a:spcBef>
              <a:defRPr/>
            </a:pPr>
            <a:r>
              <a:rPr lang="fr-CA" sz="3200" b="1" dirty="0">
                <a:ea typeface="+mj-ea"/>
                <a:cs typeface="+mj-cs"/>
              </a:rPr>
              <a:t>Principes d’utilisation</a:t>
            </a:r>
          </a:p>
        </p:txBody>
      </p:sp>
    </p:spTree>
    <p:extLst>
      <p:ext uri="{BB962C8B-B14F-4D97-AF65-F5344CB8AC3E}">
        <p14:creationId xmlns:p14="http://schemas.microsoft.com/office/powerpoint/2010/main" val="3727542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custDataLst>
              <p:tags r:id="rId1"/>
            </p:custDataLst>
          </p:nvPr>
        </p:nvSpPr>
        <p:spPr>
          <a:xfrm>
            <a:off x="2334889" y="1648055"/>
            <a:ext cx="8673081" cy="4401205"/>
          </a:xfrm>
          <a:prstGeom prst="rect">
            <a:avLst/>
          </a:prstGeom>
        </p:spPr>
        <p:txBody>
          <a:bodyPr wrap="square">
            <a:spAutoFit/>
          </a:bodyPr>
          <a:lstStyle/>
          <a:p>
            <a:pPr algn="ctr"/>
            <a:r>
              <a:rPr lang="fr-CA" sz="4000" b="1" dirty="0"/>
              <a:t>Quelle utilisation possible voyez-vous avec cet outil?</a:t>
            </a:r>
          </a:p>
          <a:p>
            <a:pPr algn="ctr"/>
            <a:endParaRPr lang="fr-CA" sz="4000" b="1" dirty="0"/>
          </a:p>
          <a:p>
            <a:pPr algn="ctr"/>
            <a:r>
              <a:rPr lang="fr-CA" sz="4000" b="1" dirty="0"/>
              <a:t>Quels sont les barrières et les éléments facilitant l’utilisation de cet outil dans votre milieu?</a:t>
            </a:r>
          </a:p>
          <a:p>
            <a:pPr algn="ctr"/>
            <a:endParaRPr lang="fr-CA" sz="4000" b="1" dirty="0"/>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584351" cy="2163651"/>
          </a:xfrm>
          <a:prstGeom prst="rect">
            <a:avLst/>
          </a:prstGeom>
        </p:spPr>
      </p:pic>
    </p:spTree>
    <p:extLst>
      <p:ext uri="{BB962C8B-B14F-4D97-AF65-F5344CB8AC3E}">
        <p14:creationId xmlns:p14="http://schemas.microsoft.com/office/powerpoint/2010/main" val="30414069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03121" y="2163651"/>
            <a:ext cx="8490856" cy="1325563"/>
          </a:xfrm>
        </p:spPr>
        <p:txBody>
          <a:bodyPr>
            <a:normAutofit/>
          </a:bodyPr>
          <a:lstStyle/>
          <a:p>
            <a:pPr algn="ctr"/>
            <a:r>
              <a:rPr lang="fr-CA" b="1" dirty="0">
                <a:latin typeface="+mn-lt"/>
              </a:rPr>
              <a:t>5</a:t>
            </a:r>
            <a:r>
              <a:rPr lang="fr-CA" b="1" dirty="0" smtClean="0">
                <a:latin typeface="+mn-lt"/>
              </a:rPr>
              <a:t>. Évaluation de l’outil</a:t>
            </a:r>
            <a:endParaRPr lang="fr-CA" b="1" dirty="0">
              <a:latin typeface="+mn-lt"/>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584351" cy="2163651"/>
          </a:xfrm>
          <a:prstGeom prst="rect">
            <a:avLst/>
          </a:prstGeom>
        </p:spPr>
      </p:pic>
    </p:spTree>
    <p:extLst>
      <p:ext uri="{BB962C8B-B14F-4D97-AF65-F5344CB8AC3E}">
        <p14:creationId xmlns:p14="http://schemas.microsoft.com/office/powerpoint/2010/main" val="14726209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52331" y="365125"/>
            <a:ext cx="9589393" cy="1325563"/>
          </a:xfrm>
        </p:spPr>
        <p:txBody>
          <a:bodyPr>
            <a:normAutofit/>
          </a:bodyPr>
          <a:lstStyle/>
          <a:p>
            <a:r>
              <a:rPr lang="fr-CA" b="1" dirty="0" smtClean="0">
                <a:latin typeface="+mn-lt"/>
              </a:rPr>
              <a:t>Évaluation en première ligne</a:t>
            </a:r>
            <a:endParaRPr lang="fr-CA" b="1" dirty="0">
              <a:latin typeface="+mn-lt"/>
            </a:endParaRPr>
          </a:p>
        </p:txBody>
      </p:sp>
      <p:sp>
        <p:nvSpPr>
          <p:cNvPr id="4" name="Espace réservé du contenu 2"/>
          <p:cNvSpPr txBox="1">
            <a:spLocks/>
          </p:cNvSpPr>
          <p:nvPr>
            <p:custDataLst>
              <p:tags r:id="rId1"/>
            </p:custDataLst>
          </p:nvPr>
        </p:nvSpPr>
        <p:spPr>
          <a:xfrm>
            <a:off x="1764405" y="1893194"/>
            <a:ext cx="10045522" cy="4806961"/>
          </a:xfrm>
          <a:prstGeom prst="rect">
            <a:avLst/>
          </a:prstGeom>
        </p:spPr>
        <p:txBody>
          <a:bodyPr vert="horz" lIns="91440" tIns="45720" rIns="91440" bIns="45720" rtlCol="0">
            <a:normAutofit fontScale="92500" lnSpcReduction="10000"/>
          </a:bodyPr>
          <a:lstStyle/>
          <a:p>
            <a:pPr marL="514350" indent="-514350">
              <a:spcBef>
                <a:spcPct val="20000"/>
              </a:spcBef>
              <a:buFont typeface="Arial" panose="020B0604020202020204" pitchFamily="34" charset="0"/>
              <a:buChar char="•"/>
              <a:defRPr/>
            </a:pPr>
            <a:r>
              <a:rPr lang="fr-CA" sz="3200" dirty="0" smtClean="0"/>
              <a:t>Trois sites d’implantation </a:t>
            </a:r>
            <a:r>
              <a:rPr lang="fr-CA" sz="2200" dirty="0" smtClean="0"/>
              <a:t>(CISSS de Laval, UMF Baie-Comeau et Rimouski)</a:t>
            </a:r>
          </a:p>
          <a:p>
            <a:pPr marL="514350" indent="-514350">
              <a:spcBef>
                <a:spcPct val="20000"/>
              </a:spcBef>
              <a:buFont typeface="Arial" panose="020B0604020202020204" pitchFamily="34" charset="0"/>
              <a:buChar char="•"/>
              <a:defRPr/>
            </a:pPr>
            <a:r>
              <a:rPr lang="fr-CA" sz="3200" dirty="0" smtClean="0"/>
              <a:t>82 professionnels (groupes de discussion)</a:t>
            </a:r>
          </a:p>
          <a:p>
            <a:pPr marL="971550" lvl="1" indent="-514350">
              <a:spcBef>
                <a:spcPct val="20000"/>
              </a:spcBef>
              <a:buFont typeface="Arial" panose="020B0604020202020204" pitchFamily="34" charset="0"/>
              <a:buChar char="•"/>
              <a:defRPr/>
            </a:pPr>
            <a:r>
              <a:rPr lang="fr-CA" sz="2600" dirty="0" smtClean="0"/>
              <a:t>Aide à la communication</a:t>
            </a:r>
          </a:p>
          <a:p>
            <a:pPr marL="971550" lvl="1" indent="-514350">
              <a:spcBef>
                <a:spcPct val="20000"/>
              </a:spcBef>
              <a:buFont typeface="Arial" panose="020B0604020202020204" pitchFamily="34" charset="0"/>
              <a:buChar char="•"/>
              <a:defRPr/>
            </a:pPr>
            <a:r>
              <a:rPr lang="fr-CA" sz="2600" dirty="0" smtClean="0"/>
              <a:t>Augmente l’autogestion</a:t>
            </a:r>
          </a:p>
          <a:p>
            <a:pPr marL="971550" lvl="1" indent="-514350">
              <a:spcBef>
                <a:spcPct val="20000"/>
              </a:spcBef>
              <a:buFont typeface="Arial" panose="020B0604020202020204" pitchFamily="34" charset="0"/>
              <a:buChar char="•"/>
              <a:defRPr/>
            </a:pPr>
            <a:r>
              <a:rPr lang="fr-CA" sz="2600" dirty="0" smtClean="0"/>
              <a:t>Bonnes pratiques répertoriées devant être diffusées</a:t>
            </a:r>
          </a:p>
          <a:p>
            <a:pPr marL="514350" indent="-514350">
              <a:spcBef>
                <a:spcPct val="20000"/>
              </a:spcBef>
              <a:buFont typeface="Arial" panose="020B0604020202020204" pitchFamily="34" charset="0"/>
              <a:buChar char="•"/>
              <a:defRPr/>
            </a:pPr>
            <a:r>
              <a:rPr lang="fr-CA" sz="3200" dirty="0" smtClean="0"/>
              <a:t>71 personnes utilisatrices ont complété des questionnaires</a:t>
            </a:r>
          </a:p>
          <a:p>
            <a:pPr marL="971550" lvl="1" indent="-514350">
              <a:spcBef>
                <a:spcPct val="20000"/>
              </a:spcBef>
              <a:buFont typeface="Arial" panose="020B0604020202020204" pitchFamily="34" charset="0"/>
              <a:buChar char="•"/>
              <a:defRPr/>
            </a:pPr>
            <a:r>
              <a:rPr lang="fr-CA" sz="2600" dirty="0" smtClean="0"/>
              <a:t>86% jugent la qualité de l’outil «excellente» ou « bonne»</a:t>
            </a:r>
          </a:p>
          <a:p>
            <a:pPr marL="971550" lvl="1" indent="-514350">
              <a:spcBef>
                <a:spcPct val="20000"/>
              </a:spcBef>
              <a:buFont typeface="Arial" panose="020B0604020202020204" pitchFamily="34" charset="0"/>
              <a:buChar char="•"/>
              <a:defRPr/>
            </a:pPr>
            <a:r>
              <a:rPr lang="fr-CA" sz="2600" dirty="0" smtClean="0"/>
              <a:t>87% le recommanderaient à un ami</a:t>
            </a:r>
          </a:p>
          <a:p>
            <a:pPr marL="971550" lvl="1" indent="-514350">
              <a:spcBef>
                <a:spcPct val="20000"/>
              </a:spcBef>
              <a:buFont typeface="Arial" panose="020B0604020202020204" pitchFamily="34" charset="0"/>
              <a:buChar char="•"/>
              <a:defRPr/>
            </a:pPr>
            <a:r>
              <a:rPr lang="fr-CA" sz="2600" dirty="0" smtClean="0"/>
              <a:t>80% rapportent que l’outil les a aidé: rôle actif dans le rétablissement, meilleure connaissance de soi, encouragement et espoir, autogestion</a:t>
            </a:r>
          </a:p>
          <a:p>
            <a:pPr marL="971550" lvl="1" indent="-514350">
              <a:spcBef>
                <a:spcPct val="20000"/>
              </a:spcBef>
              <a:buFont typeface="Arial" panose="020B0604020202020204" pitchFamily="34" charset="0"/>
              <a:buChar char="•"/>
              <a:defRPr/>
            </a:pPr>
            <a:r>
              <a:rPr lang="fr-CA" sz="2600" dirty="0" smtClean="0"/>
              <a:t>Aucun effet négatif rapporté</a:t>
            </a:r>
            <a:endParaRPr lang="fr-CA" sz="2600"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584351" cy="2163651"/>
          </a:xfrm>
          <a:prstGeom prst="rect">
            <a:avLst/>
          </a:prstGeom>
        </p:spPr>
      </p:pic>
    </p:spTree>
    <p:extLst>
      <p:ext uri="{BB962C8B-B14F-4D97-AF65-F5344CB8AC3E}">
        <p14:creationId xmlns:p14="http://schemas.microsoft.com/office/powerpoint/2010/main" val="9833381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03121" y="2163651"/>
            <a:ext cx="8490856" cy="1325563"/>
          </a:xfrm>
        </p:spPr>
        <p:txBody>
          <a:bodyPr>
            <a:normAutofit/>
          </a:bodyPr>
          <a:lstStyle/>
          <a:p>
            <a:pPr algn="ctr"/>
            <a:r>
              <a:rPr lang="fr-CA" b="1" dirty="0" smtClean="0">
                <a:latin typeface="+mn-lt"/>
              </a:rPr>
              <a:t>6. Se procurer l’outil</a:t>
            </a:r>
            <a:endParaRPr lang="fr-CA" b="1" dirty="0">
              <a:latin typeface="+mn-lt"/>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584351" cy="2163651"/>
          </a:xfrm>
          <a:prstGeom prst="rect">
            <a:avLst/>
          </a:prstGeom>
        </p:spPr>
      </p:pic>
    </p:spTree>
    <p:extLst>
      <p:ext uri="{BB962C8B-B14F-4D97-AF65-F5344CB8AC3E}">
        <p14:creationId xmlns:p14="http://schemas.microsoft.com/office/powerpoint/2010/main" val="1166109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custDataLst>
              <p:tags r:id="rId1"/>
            </p:custDataLst>
          </p:nvPr>
        </p:nvSpPr>
        <p:spPr>
          <a:xfrm>
            <a:off x="2104463" y="608886"/>
            <a:ext cx="8229600" cy="945878"/>
          </a:xfrm>
          <a:prstGeom prst="rect">
            <a:avLst/>
          </a:prstGeom>
        </p:spPr>
        <p:txBody>
          <a:bodyPr vert="horz" lIns="91440" tIns="45720" rIns="91440" bIns="45720" rtlCol="0" anchor="ctr">
            <a:noAutofit/>
          </a:bodyPr>
          <a:lstStyle/>
          <a:p>
            <a:pPr algn="ctr">
              <a:spcBef>
                <a:spcPct val="0"/>
              </a:spcBef>
              <a:defRPr/>
            </a:pPr>
            <a:r>
              <a:rPr lang="fr-CA" sz="4400" b="1" dirty="0">
                <a:ea typeface="+mj-ea"/>
                <a:cs typeface="+mj-cs"/>
              </a:rPr>
              <a:t>Comment se procurer l’outil?</a:t>
            </a:r>
            <a:endParaRPr lang="fr-CA" sz="3200" b="1" dirty="0">
              <a:ea typeface="+mj-ea"/>
              <a:cs typeface="+mj-cs"/>
            </a:endParaRPr>
          </a:p>
        </p:txBody>
      </p:sp>
      <p:sp>
        <p:nvSpPr>
          <p:cNvPr id="7" name="Espace réservé du contenu 2"/>
          <p:cNvSpPr txBox="1">
            <a:spLocks/>
          </p:cNvSpPr>
          <p:nvPr>
            <p:custDataLst>
              <p:tags r:id="rId2"/>
            </p:custDataLst>
          </p:nvPr>
        </p:nvSpPr>
        <p:spPr>
          <a:xfrm>
            <a:off x="1775520" y="2204865"/>
            <a:ext cx="9935834" cy="4392487"/>
          </a:xfrm>
          <a:prstGeom prst="rect">
            <a:avLst/>
          </a:prstGeom>
        </p:spPr>
        <p:txBody>
          <a:bodyPr vert="horz" lIns="91440" tIns="45720" rIns="91440" bIns="45720" rtlCol="0">
            <a:normAutofit/>
          </a:bodyPr>
          <a:lstStyle/>
          <a:p>
            <a:pPr>
              <a:spcBef>
                <a:spcPct val="20000"/>
              </a:spcBef>
              <a:defRPr/>
            </a:pPr>
            <a:r>
              <a:rPr lang="fr-CA" sz="4000" dirty="0"/>
              <a:t>Écrire à : </a:t>
            </a:r>
            <a:r>
              <a:rPr lang="fr-CA" sz="4000" dirty="0">
                <a:hlinkClick r:id="rId5"/>
              </a:rPr>
              <a:t>pourallermieux@uqam.ca</a:t>
            </a:r>
            <a:endParaRPr lang="fr-CA" sz="4000" dirty="0"/>
          </a:p>
          <a:p>
            <a:pPr marL="514350" indent="-514350">
              <a:spcBef>
                <a:spcPct val="20000"/>
              </a:spcBef>
              <a:buFont typeface="Arial" panose="020B0604020202020204" pitchFamily="34" charset="0"/>
              <a:buChar char="•"/>
              <a:defRPr/>
            </a:pPr>
            <a:r>
              <a:rPr lang="fr-CA" sz="3200" dirty="0"/>
              <a:t>PDF pour impression papier (GRATUIT; Français/Anglais)</a:t>
            </a:r>
          </a:p>
          <a:p>
            <a:pPr marL="514350" indent="-514350">
              <a:spcBef>
                <a:spcPct val="20000"/>
              </a:spcBef>
              <a:buFont typeface="Arial" panose="020B0604020202020204" pitchFamily="34" charset="0"/>
              <a:buChar char="•"/>
              <a:defRPr/>
            </a:pPr>
            <a:r>
              <a:rPr lang="fr-CA" sz="3200" dirty="0"/>
              <a:t>PDF dynamique (GRATUIT; Français/Anglais)</a:t>
            </a:r>
          </a:p>
          <a:p>
            <a:pPr marL="514350" indent="-514350">
              <a:spcBef>
                <a:spcPct val="20000"/>
              </a:spcBef>
              <a:buFont typeface="Arial" panose="020B0604020202020204" pitchFamily="34" charset="0"/>
              <a:buChar char="•"/>
              <a:defRPr/>
            </a:pPr>
            <a:r>
              <a:rPr lang="fr-CA" sz="3200" dirty="0"/>
              <a:t>Copie cartonnée en couleur avec plan d’autogestion détachable (0,86$ l’unité; 1$ taxes comprises; Français seulement)</a:t>
            </a:r>
          </a:p>
        </p:txBody>
      </p:sp>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584351" cy="2163651"/>
          </a:xfrm>
          <a:prstGeom prst="rect">
            <a:avLst/>
          </a:prstGeom>
        </p:spPr>
      </p:pic>
    </p:spTree>
    <p:extLst>
      <p:ext uri="{BB962C8B-B14F-4D97-AF65-F5344CB8AC3E}">
        <p14:creationId xmlns:p14="http://schemas.microsoft.com/office/powerpoint/2010/main" val="13301824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03121" y="2163651"/>
            <a:ext cx="8490856" cy="1325563"/>
          </a:xfrm>
        </p:spPr>
        <p:txBody>
          <a:bodyPr>
            <a:normAutofit/>
          </a:bodyPr>
          <a:lstStyle/>
          <a:p>
            <a:pPr algn="ctr"/>
            <a:r>
              <a:rPr lang="fr-CA" b="1" dirty="0">
                <a:latin typeface="+mn-lt"/>
              </a:rPr>
              <a:t>7</a:t>
            </a:r>
            <a:r>
              <a:rPr lang="fr-CA" b="1" dirty="0" smtClean="0">
                <a:latin typeface="+mn-lt"/>
              </a:rPr>
              <a:t>. Développements à venir</a:t>
            </a:r>
            <a:endParaRPr lang="fr-CA" b="1" dirty="0">
              <a:latin typeface="+mn-lt"/>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584351" cy="2163651"/>
          </a:xfrm>
          <a:prstGeom prst="rect">
            <a:avLst/>
          </a:prstGeom>
        </p:spPr>
      </p:pic>
    </p:spTree>
    <p:extLst>
      <p:ext uri="{BB962C8B-B14F-4D97-AF65-F5344CB8AC3E}">
        <p14:creationId xmlns:p14="http://schemas.microsoft.com/office/powerpoint/2010/main" val="39518380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custDataLst>
              <p:tags r:id="rId1"/>
            </p:custDataLst>
          </p:nvPr>
        </p:nvSpPr>
        <p:spPr>
          <a:xfrm>
            <a:off x="1981200" y="608886"/>
            <a:ext cx="8229600" cy="945878"/>
          </a:xfrm>
          <a:prstGeom prst="rect">
            <a:avLst/>
          </a:prstGeom>
        </p:spPr>
        <p:txBody>
          <a:bodyPr vert="horz" lIns="91440" tIns="45720" rIns="91440" bIns="45720" rtlCol="0" anchor="ctr">
            <a:noAutofit/>
          </a:bodyPr>
          <a:lstStyle/>
          <a:p>
            <a:pPr algn="ctr">
              <a:spcBef>
                <a:spcPct val="0"/>
              </a:spcBef>
              <a:defRPr/>
            </a:pPr>
            <a:r>
              <a:rPr lang="fr-CA" sz="4400" b="1" dirty="0">
                <a:ea typeface="+mj-ea"/>
                <a:cs typeface="+mj-cs"/>
              </a:rPr>
              <a:t>Les développements à venir</a:t>
            </a:r>
            <a:endParaRPr lang="fr-CA" sz="3200" b="1" dirty="0">
              <a:ea typeface="+mj-ea"/>
              <a:cs typeface="+mj-cs"/>
            </a:endParaRPr>
          </a:p>
        </p:txBody>
      </p:sp>
      <p:sp>
        <p:nvSpPr>
          <p:cNvPr id="7" name="Espace réservé du contenu 2"/>
          <p:cNvSpPr txBox="1">
            <a:spLocks/>
          </p:cNvSpPr>
          <p:nvPr>
            <p:custDataLst>
              <p:tags r:id="rId2"/>
            </p:custDataLst>
          </p:nvPr>
        </p:nvSpPr>
        <p:spPr>
          <a:xfrm>
            <a:off x="1981200" y="2204865"/>
            <a:ext cx="9853246" cy="4392487"/>
          </a:xfrm>
          <a:prstGeom prst="rect">
            <a:avLst/>
          </a:prstGeom>
        </p:spPr>
        <p:txBody>
          <a:bodyPr vert="horz" lIns="91440" tIns="45720" rIns="91440" bIns="45720" rtlCol="0">
            <a:normAutofit/>
          </a:bodyPr>
          <a:lstStyle/>
          <a:p>
            <a:pPr marL="514350" indent="-514350">
              <a:spcBef>
                <a:spcPct val="20000"/>
              </a:spcBef>
              <a:buFont typeface="+mj-lt"/>
              <a:buAutoNum type="arabicPeriod"/>
              <a:defRPr/>
            </a:pPr>
            <a:r>
              <a:rPr lang="fr-CA" sz="3200" dirty="0"/>
              <a:t>Meilleures pratiques à diffuser (capsules vidéo + courts textes vulgarisés)</a:t>
            </a:r>
          </a:p>
          <a:p>
            <a:pPr marL="514350" indent="-514350">
              <a:spcBef>
                <a:spcPct val="20000"/>
              </a:spcBef>
              <a:buFont typeface="+mj-lt"/>
              <a:buAutoNum type="arabicPeriod"/>
              <a:defRPr/>
            </a:pPr>
            <a:r>
              <a:rPr lang="fr-CA" sz="3200" dirty="0"/>
              <a:t>Mécanisme d’échange entre les utilisateurs de l’outil et ses concepteurs</a:t>
            </a:r>
          </a:p>
          <a:p>
            <a:pPr marL="514350" indent="-514350">
              <a:spcBef>
                <a:spcPct val="20000"/>
              </a:spcBef>
              <a:buFont typeface="+mj-lt"/>
              <a:buAutoNum type="arabicPeriod"/>
              <a:defRPr/>
            </a:pPr>
            <a:r>
              <a:rPr lang="fr-CA" sz="3200" dirty="0" smtClean="0"/>
              <a:t>Outil disponible en ligne </a:t>
            </a:r>
            <a:r>
              <a:rPr lang="fr-CA" sz="3200" dirty="0" smtClean="0">
                <a:hlinkClick r:id="rId5"/>
              </a:rPr>
              <a:t>www.allermieuxamafacon.ca</a:t>
            </a:r>
            <a:r>
              <a:rPr lang="fr-CA" sz="3200" dirty="0" smtClean="0"/>
              <a:t> et </a:t>
            </a:r>
            <a:r>
              <a:rPr lang="fr-CA" sz="3200" dirty="0" smtClean="0">
                <a:hlinkClick r:id="rId6"/>
              </a:rPr>
              <a:t>www.gettingbettermyway.ca</a:t>
            </a:r>
            <a:endParaRPr lang="fr-CA" sz="3200" dirty="0" smtClean="0"/>
          </a:p>
          <a:p>
            <a:pPr>
              <a:spcBef>
                <a:spcPct val="20000"/>
              </a:spcBef>
              <a:defRPr/>
            </a:pPr>
            <a:endParaRPr lang="fr-CA" sz="3200" dirty="0" smtClean="0"/>
          </a:p>
          <a:p>
            <a:pPr>
              <a:spcBef>
                <a:spcPct val="20000"/>
              </a:spcBef>
              <a:defRPr/>
            </a:pPr>
            <a:endParaRPr lang="fr-CA" sz="3200" dirty="0"/>
          </a:p>
        </p:txBody>
      </p:sp>
      <p:pic>
        <p:nvPicPr>
          <p:cNvPr id="8" name="Imag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584351" cy="2163651"/>
          </a:xfrm>
          <a:prstGeom prst="rect">
            <a:avLst/>
          </a:prstGeom>
        </p:spPr>
      </p:pic>
    </p:spTree>
    <p:extLst>
      <p:ext uri="{BB962C8B-B14F-4D97-AF65-F5344CB8AC3E}">
        <p14:creationId xmlns:p14="http://schemas.microsoft.com/office/powerpoint/2010/main" val="28629304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custDataLst>
              <p:tags r:id="rId1"/>
            </p:custDataLst>
          </p:nvPr>
        </p:nvSpPr>
        <p:spPr>
          <a:xfrm>
            <a:off x="2070956" y="608886"/>
            <a:ext cx="8229600" cy="945878"/>
          </a:xfrm>
          <a:prstGeom prst="rect">
            <a:avLst/>
          </a:prstGeom>
        </p:spPr>
        <p:txBody>
          <a:bodyPr vert="horz" lIns="91440" tIns="45720" rIns="91440" bIns="45720" rtlCol="0" anchor="ctr">
            <a:noAutofit/>
          </a:bodyPr>
          <a:lstStyle/>
          <a:p>
            <a:pPr algn="ctr">
              <a:spcBef>
                <a:spcPct val="0"/>
              </a:spcBef>
              <a:defRPr/>
            </a:pPr>
            <a:r>
              <a:rPr lang="fr-CA" sz="4400" b="1" dirty="0">
                <a:ea typeface="+mj-ea"/>
                <a:cs typeface="+mj-cs"/>
              </a:rPr>
              <a:t>Ce qu’il faut absolument retenir</a:t>
            </a:r>
            <a:endParaRPr lang="fr-CA" sz="3200" b="1" dirty="0">
              <a:ea typeface="+mj-ea"/>
              <a:cs typeface="+mj-cs"/>
            </a:endParaRPr>
          </a:p>
        </p:txBody>
      </p:sp>
      <p:sp>
        <p:nvSpPr>
          <p:cNvPr id="7" name="Espace réservé du contenu 2"/>
          <p:cNvSpPr txBox="1">
            <a:spLocks/>
          </p:cNvSpPr>
          <p:nvPr>
            <p:custDataLst>
              <p:tags r:id="rId2"/>
            </p:custDataLst>
          </p:nvPr>
        </p:nvSpPr>
        <p:spPr>
          <a:xfrm>
            <a:off x="1584351" y="2204865"/>
            <a:ext cx="10109417" cy="4392487"/>
          </a:xfrm>
          <a:prstGeom prst="rect">
            <a:avLst/>
          </a:prstGeom>
        </p:spPr>
        <p:txBody>
          <a:bodyPr vert="horz" lIns="91440" tIns="45720" rIns="91440" bIns="45720" rtlCol="0">
            <a:noAutofit/>
          </a:bodyPr>
          <a:lstStyle/>
          <a:p>
            <a:pPr marL="514350" indent="-514350">
              <a:spcAft>
                <a:spcPts val="600"/>
              </a:spcAft>
              <a:buFont typeface="+mj-lt"/>
              <a:buAutoNum type="arabicPeriod"/>
              <a:defRPr/>
            </a:pPr>
            <a:r>
              <a:rPr lang="fr-CA" sz="2800" dirty="0" smtClean="0"/>
              <a:t>Reconnaître </a:t>
            </a:r>
            <a:r>
              <a:rPr lang="fr-CA" sz="2800" dirty="0"/>
              <a:t>ce que la personne fait déjà (rapetisser le changement)</a:t>
            </a:r>
          </a:p>
          <a:p>
            <a:pPr marL="514350" indent="-514350">
              <a:spcAft>
                <a:spcPts val="600"/>
              </a:spcAft>
              <a:buFont typeface="+mj-lt"/>
              <a:buAutoNum type="arabicPeriod"/>
              <a:defRPr/>
            </a:pPr>
            <a:r>
              <a:rPr lang="fr-CA" sz="2800" dirty="0"/>
              <a:t>Commencer par une seule dimension du rétablissement à la fois, celle qui est préférée par la personne (pas par l’intervenant)</a:t>
            </a:r>
          </a:p>
          <a:p>
            <a:pPr marL="514350" indent="-514350">
              <a:spcAft>
                <a:spcPts val="600"/>
              </a:spcAft>
              <a:buFont typeface="+mj-lt"/>
              <a:buAutoNum type="arabicPeriod"/>
              <a:defRPr/>
            </a:pPr>
            <a:r>
              <a:rPr lang="fr-CA" sz="2800" dirty="0"/>
              <a:t>Planifier des succès en identifiant le plus petit moyen possible (technique des petits pas)</a:t>
            </a:r>
          </a:p>
          <a:p>
            <a:pPr marL="514350" indent="-514350">
              <a:buFont typeface="+mj-lt"/>
              <a:buAutoNum type="arabicPeriod"/>
              <a:defRPr/>
            </a:pPr>
            <a:r>
              <a:rPr lang="fr-CA" sz="2800" dirty="0"/>
              <a:t>Soyez des dépisteurs de potentiel (regard sur les forces, plutôt que sur les déficits)</a:t>
            </a:r>
          </a:p>
        </p:txBody>
      </p:sp>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584351" cy="2163651"/>
          </a:xfrm>
          <a:prstGeom prst="rect">
            <a:avLst/>
          </a:prstGeom>
        </p:spPr>
      </p:pic>
    </p:spTree>
    <p:extLst>
      <p:ext uri="{BB962C8B-B14F-4D97-AF65-F5344CB8AC3E}">
        <p14:creationId xmlns:p14="http://schemas.microsoft.com/office/powerpoint/2010/main" val="27644685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03120" y="2163651"/>
            <a:ext cx="9182195" cy="1325563"/>
          </a:xfrm>
        </p:spPr>
        <p:txBody>
          <a:bodyPr>
            <a:normAutofit/>
          </a:bodyPr>
          <a:lstStyle/>
          <a:p>
            <a:pPr algn="ctr"/>
            <a:r>
              <a:rPr lang="fr-CA" b="1" dirty="0" smtClean="0">
                <a:latin typeface="+mn-lt"/>
              </a:rPr>
              <a:t>8. J’avance! de Revivre</a:t>
            </a:r>
            <a:endParaRPr lang="fr-CA" b="1" dirty="0">
              <a:latin typeface="+mn-lt"/>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584351" cy="2163651"/>
          </a:xfrm>
          <a:prstGeom prst="rect">
            <a:avLst/>
          </a:prstGeom>
        </p:spPr>
      </p:pic>
    </p:spTree>
    <p:extLst>
      <p:ext uri="{BB962C8B-B14F-4D97-AF65-F5344CB8AC3E}">
        <p14:creationId xmlns:p14="http://schemas.microsoft.com/office/powerpoint/2010/main" val="2376727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64406" y="365125"/>
            <a:ext cx="9589393" cy="1325563"/>
          </a:xfrm>
        </p:spPr>
        <p:txBody>
          <a:bodyPr>
            <a:normAutofit/>
          </a:bodyPr>
          <a:lstStyle/>
          <a:p>
            <a:r>
              <a:rPr lang="fr-CA" b="1" dirty="0" smtClean="0">
                <a:latin typeface="+mn-lt"/>
              </a:rPr>
              <a:t>L’autogestion, c’est quoi?</a:t>
            </a:r>
            <a:endParaRPr lang="fr-CA" b="1" dirty="0">
              <a:latin typeface="+mn-lt"/>
            </a:endParaRPr>
          </a:p>
        </p:txBody>
      </p:sp>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584351" cy="2163651"/>
          </a:xfrm>
          <a:prstGeom prst="rect">
            <a:avLst/>
          </a:prstGeom>
        </p:spPr>
      </p:pic>
      <p:sp>
        <p:nvSpPr>
          <p:cNvPr id="6" name="Espace réservé du contenu 2"/>
          <p:cNvSpPr txBox="1">
            <a:spLocks/>
          </p:cNvSpPr>
          <p:nvPr>
            <p:custDataLst>
              <p:tags r:id="rId1"/>
            </p:custDataLst>
          </p:nvPr>
        </p:nvSpPr>
        <p:spPr>
          <a:xfrm>
            <a:off x="1584351" y="2309977"/>
            <a:ext cx="9769448" cy="4161161"/>
          </a:xfrm>
          <a:prstGeom prst="rect">
            <a:avLst/>
          </a:prstGeom>
        </p:spPr>
        <p:txBody>
          <a:bodyPr vert="horz" lIns="91440" tIns="45720" rIns="91440" bIns="45720" rtlCol="0">
            <a:normAutofit/>
          </a:bodyPr>
          <a:lstStyle/>
          <a:p>
            <a:pPr lvl="0" algn="just">
              <a:spcBef>
                <a:spcPct val="20000"/>
              </a:spcBef>
              <a:spcAft>
                <a:spcPts val="1200"/>
              </a:spcAft>
              <a:defRPr/>
            </a:pPr>
            <a:r>
              <a:rPr lang="fr-CA" sz="2400" dirty="0" smtClean="0"/>
              <a:t>«</a:t>
            </a:r>
            <a:r>
              <a:rPr lang="fr-CA" sz="3200" i="1" dirty="0" smtClean="0"/>
              <a:t>Toutes </a:t>
            </a:r>
            <a:r>
              <a:rPr lang="fr-CA" sz="3200" i="1" dirty="0"/>
              <a:t>les actions qu’une personne met en place pour prendre du pouvoir sur sa santé par l’adoption de comportements qui diminuent les symptômes, contribuent à la prévention des rechutes et améliorent </a:t>
            </a:r>
            <a:r>
              <a:rPr lang="fr-CA" sz="3200" i="1" dirty="0" smtClean="0"/>
              <a:t>son </a:t>
            </a:r>
            <a:r>
              <a:rPr lang="fr-CA" sz="3200" i="1" dirty="0"/>
              <a:t>bien-être au quotidien</a:t>
            </a:r>
            <a:r>
              <a:rPr lang="fr-CA" sz="2400" noProof="0" dirty="0" smtClean="0"/>
              <a:t>.»</a:t>
            </a:r>
            <a:endParaRPr lang="fr-CA" sz="2400" baseline="30000" noProof="0" dirty="0" smtClean="0"/>
          </a:p>
        </p:txBody>
      </p:sp>
      <p:sp>
        <p:nvSpPr>
          <p:cNvPr id="7" name="ZoneTexte 6"/>
          <p:cNvSpPr txBox="1"/>
          <p:nvPr>
            <p:custDataLst>
              <p:tags r:id="rId2"/>
            </p:custDataLst>
          </p:nvPr>
        </p:nvSpPr>
        <p:spPr>
          <a:xfrm>
            <a:off x="1584351" y="5824826"/>
            <a:ext cx="9687387" cy="523220"/>
          </a:xfrm>
          <a:prstGeom prst="rect">
            <a:avLst/>
          </a:prstGeom>
          <a:noFill/>
        </p:spPr>
        <p:txBody>
          <a:bodyPr wrap="square" rtlCol="0">
            <a:spAutoFit/>
          </a:bodyPr>
          <a:lstStyle/>
          <a:p>
            <a:r>
              <a:rPr lang="fr-CA" sz="1400" dirty="0" smtClean="0"/>
              <a:t>Houle J, Coulombe S, Radziszewski S, et al. (2015). </a:t>
            </a:r>
            <a:r>
              <a:rPr lang="fr-CA" sz="1400" i="1" dirty="0" smtClean="0"/>
              <a:t>Aller mieux à ma façon: Fondements et principes d’utilisation</a:t>
            </a:r>
            <a:r>
              <a:rPr lang="fr-CA" sz="1400" dirty="0" smtClean="0"/>
              <a:t>. Montréal: Laboratoire Vitalité. p 2. </a:t>
            </a:r>
            <a:endParaRPr lang="fr-CA" sz="1400" dirty="0"/>
          </a:p>
        </p:txBody>
      </p:sp>
    </p:spTree>
    <p:extLst>
      <p:ext uri="{BB962C8B-B14F-4D97-AF65-F5344CB8AC3E}">
        <p14:creationId xmlns:p14="http://schemas.microsoft.com/office/powerpoint/2010/main" val="21812957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8" name="Shape 278"/>
          <p:cNvPicPr preferRelativeResize="0"/>
          <p:nvPr/>
        </p:nvPicPr>
        <p:blipFill rotWithShape="1">
          <a:blip r:embed="rId3">
            <a:alphaModFix/>
          </a:blip>
          <a:srcRect t="20325"/>
          <a:stretch/>
        </p:blipFill>
        <p:spPr>
          <a:xfrm>
            <a:off x="16951" y="3117275"/>
            <a:ext cx="8260100" cy="3414149"/>
          </a:xfrm>
          <a:prstGeom prst="rect">
            <a:avLst/>
          </a:prstGeom>
          <a:noFill/>
          <a:ln>
            <a:noFill/>
          </a:ln>
        </p:spPr>
      </p:pic>
      <p:sp>
        <p:nvSpPr>
          <p:cNvPr id="279" name="Shape 279"/>
          <p:cNvSpPr/>
          <p:nvPr/>
        </p:nvSpPr>
        <p:spPr>
          <a:xfrm>
            <a:off x="8628700" y="2761339"/>
            <a:ext cx="2858000" cy="600400"/>
          </a:xfrm>
          <a:prstGeom prst="rect">
            <a:avLst/>
          </a:prstGeom>
          <a:noFill/>
          <a:ln>
            <a:noFill/>
          </a:ln>
        </p:spPr>
        <p:txBody>
          <a:bodyPr spcFirstLastPara="1" wrap="square" lIns="91433" tIns="45700" rIns="91433" bIns="45700" anchor="t" anchorCtr="0">
            <a:noAutofit/>
          </a:bodyPr>
          <a:lstStyle/>
          <a:p>
            <a:pPr algn="ctr">
              <a:buSzPts val="800"/>
            </a:pPr>
            <a:r>
              <a:rPr lang="fr" sz="1600" dirty="0">
                <a:solidFill>
                  <a:schemeClr val="dk1"/>
                </a:solidFill>
                <a:latin typeface="Montserrat"/>
                <a:ea typeface="Montserrat"/>
                <a:cs typeface="Montserrat"/>
                <a:sym typeface="Montserrat"/>
              </a:rPr>
              <a:t>GRAND POTENTIEL DE MISE À L’ÉCHELLE</a:t>
            </a:r>
            <a:endParaRPr sz="1600" dirty="0">
              <a:solidFill>
                <a:schemeClr val="dk1"/>
              </a:solidFill>
              <a:latin typeface="Montserrat"/>
              <a:ea typeface="Montserrat"/>
              <a:cs typeface="Montserrat"/>
              <a:sym typeface="Montserrat"/>
            </a:endParaRPr>
          </a:p>
        </p:txBody>
      </p:sp>
      <p:sp>
        <p:nvSpPr>
          <p:cNvPr id="280" name="Shape 280"/>
          <p:cNvSpPr/>
          <p:nvPr/>
        </p:nvSpPr>
        <p:spPr>
          <a:xfrm>
            <a:off x="8628697" y="4379300"/>
            <a:ext cx="2858000" cy="338800"/>
          </a:xfrm>
          <a:prstGeom prst="rect">
            <a:avLst/>
          </a:prstGeom>
          <a:noFill/>
          <a:ln>
            <a:noFill/>
          </a:ln>
        </p:spPr>
        <p:txBody>
          <a:bodyPr spcFirstLastPara="1" wrap="square" lIns="91433" tIns="45700" rIns="91433" bIns="45700" anchor="t" anchorCtr="0">
            <a:noAutofit/>
          </a:bodyPr>
          <a:lstStyle/>
          <a:p>
            <a:pPr algn="ctr">
              <a:buClr>
                <a:srgbClr val="000000"/>
              </a:buClr>
              <a:buSzPts val="800"/>
            </a:pPr>
            <a:r>
              <a:rPr lang="fr" sz="1600">
                <a:solidFill>
                  <a:schemeClr val="dk1"/>
                </a:solidFill>
                <a:latin typeface="Montserrat"/>
                <a:ea typeface="Montserrat"/>
                <a:cs typeface="Montserrat"/>
                <a:sym typeface="Montserrat"/>
              </a:rPr>
              <a:t>PARTENARIATS</a:t>
            </a:r>
            <a:endParaRPr sz="1867" b="1">
              <a:solidFill>
                <a:srgbClr val="43C2BF"/>
              </a:solidFill>
              <a:latin typeface="Pontano Sans"/>
              <a:ea typeface="Pontano Sans"/>
              <a:cs typeface="Pontano Sans"/>
              <a:sym typeface="Pontano Sans"/>
            </a:endParaRPr>
          </a:p>
          <a:p>
            <a:pPr algn="ctr"/>
            <a:endParaRPr sz="1600">
              <a:solidFill>
                <a:schemeClr val="dk1"/>
              </a:solidFill>
              <a:latin typeface="Montserrat"/>
              <a:ea typeface="Montserrat"/>
              <a:cs typeface="Montserrat"/>
              <a:sym typeface="Montserrat"/>
            </a:endParaRPr>
          </a:p>
        </p:txBody>
      </p:sp>
      <p:sp>
        <p:nvSpPr>
          <p:cNvPr id="283" name="Shape 283"/>
          <p:cNvSpPr/>
          <p:nvPr/>
        </p:nvSpPr>
        <p:spPr>
          <a:xfrm>
            <a:off x="485951" y="498200"/>
            <a:ext cx="7322000" cy="1016000"/>
          </a:xfrm>
          <a:prstGeom prst="rect">
            <a:avLst/>
          </a:prstGeom>
          <a:solidFill>
            <a:srgbClr val="FFFFFF"/>
          </a:solidFill>
          <a:ln>
            <a:noFill/>
          </a:ln>
        </p:spPr>
        <p:txBody>
          <a:bodyPr spcFirstLastPara="1" wrap="square" lIns="91433" tIns="45700" rIns="91433" bIns="45700" anchor="t" anchorCtr="0">
            <a:noAutofit/>
          </a:bodyPr>
          <a:lstStyle/>
          <a:p>
            <a:pPr>
              <a:lnSpc>
                <a:spcPct val="110000"/>
              </a:lnSpc>
            </a:pPr>
            <a:r>
              <a:rPr lang="fr" sz="2800" b="1" dirty="0" smtClean="0">
                <a:solidFill>
                  <a:srgbClr val="D43707"/>
                </a:solidFill>
                <a:latin typeface="Montserrat"/>
                <a:ea typeface="Montserrat"/>
                <a:cs typeface="Montserrat"/>
                <a:sym typeface="Montserrat"/>
              </a:rPr>
              <a:t>PROGRAMME </a:t>
            </a:r>
            <a:r>
              <a:rPr lang="fr" sz="2800" b="1" dirty="0">
                <a:solidFill>
                  <a:srgbClr val="D43707"/>
                </a:solidFill>
                <a:latin typeface="Montserrat"/>
                <a:ea typeface="Montserrat"/>
                <a:cs typeface="Montserrat"/>
                <a:sym typeface="Montserrat"/>
              </a:rPr>
              <a:t>DE SOUTIEN</a:t>
            </a:r>
            <a:endParaRPr sz="2800" b="1" dirty="0">
              <a:solidFill>
                <a:srgbClr val="D43707"/>
              </a:solidFill>
              <a:latin typeface="Montserrat"/>
              <a:ea typeface="Montserrat"/>
              <a:cs typeface="Montserrat"/>
              <a:sym typeface="Montserrat"/>
            </a:endParaRPr>
          </a:p>
          <a:p>
            <a:pPr>
              <a:lnSpc>
                <a:spcPct val="110000"/>
              </a:lnSpc>
            </a:pPr>
            <a:r>
              <a:rPr lang="fr" sz="2800" b="1" dirty="0">
                <a:solidFill>
                  <a:srgbClr val="D43707"/>
                </a:solidFill>
                <a:latin typeface="Montserrat"/>
                <a:ea typeface="Montserrat"/>
                <a:cs typeface="Montserrat"/>
                <a:sym typeface="Montserrat"/>
              </a:rPr>
              <a:t>À L’AUTOGESTION</a:t>
            </a:r>
            <a:endParaRPr sz="1467" dirty="0">
              <a:solidFill>
                <a:srgbClr val="D43707"/>
              </a:solidFill>
            </a:endParaRPr>
          </a:p>
        </p:txBody>
      </p:sp>
      <p:pic>
        <p:nvPicPr>
          <p:cNvPr id="284" name="Shape 284"/>
          <p:cNvPicPr preferRelativeResize="0"/>
          <p:nvPr/>
        </p:nvPicPr>
        <p:blipFill>
          <a:blip r:embed="rId4">
            <a:alphaModFix/>
          </a:blip>
          <a:stretch>
            <a:fillRect/>
          </a:stretch>
        </p:blipFill>
        <p:spPr>
          <a:xfrm>
            <a:off x="7886351" y="415551"/>
            <a:ext cx="3600451" cy="1181100"/>
          </a:xfrm>
          <a:prstGeom prst="rect">
            <a:avLst/>
          </a:prstGeom>
          <a:noFill/>
          <a:ln>
            <a:noFill/>
          </a:ln>
        </p:spPr>
      </p:pic>
      <p:grpSp>
        <p:nvGrpSpPr>
          <p:cNvPr id="285" name="Shape 285"/>
          <p:cNvGrpSpPr/>
          <p:nvPr/>
        </p:nvGrpSpPr>
        <p:grpSpPr>
          <a:xfrm>
            <a:off x="485944" y="1563756"/>
            <a:ext cx="1062392" cy="45600"/>
            <a:chOff x="5564744" y="1216343"/>
            <a:chExt cx="1062393" cy="45600"/>
          </a:xfrm>
        </p:grpSpPr>
        <p:sp>
          <p:nvSpPr>
            <p:cNvPr id="286" name="Shape 286"/>
            <p:cNvSpPr/>
            <p:nvPr/>
          </p:nvSpPr>
          <p:spPr>
            <a:xfrm>
              <a:off x="5564744" y="1216343"/>
              <a:ext cx="45600" cy="45600"/>
            </a:xfrm>
            <a:prstGeom prst="flowChartConnector">
              <a:avLst/>
            </a:prstGeom>
            <a:solidFill>
              <a:srgbClr val="D43707"/>
            </a:solidFill>
            <a:ln>
              <a:noFill/>
            </a:ln>
          </p:spPr>
          <p:txBody>
            <a:bodyPr spcFirstLastPara="1" wrap="square" lIns="91433" tIns="45700" rIns="91433" bIns="45700" anchor="ctr" anchorCtr="0">
              <a:noAutofit/>
            </a:bodyPr>
            <a:lstStyle/>
            <a:p>
              <a:pPr algn="ctr"/>
              <a:endParaRPr sz="1867">
                <a:solidFill>
                  <a:schemeClr val="lt1"/>
                </a:solidFill>
                <a:latin typeface="Arial"/>
                <a:ea typeface="Arial"/>
                <a:cs typeface="Arial"/>
                <a:sym typeface="Arial"/>
              </a:endParaRPr>
            </a:p>
          </p:txBody>
        </p:sp>
        <p:sp>
          <p:nvSpPr>
            <p:cNvPr id="287" name="Shape 287"/>
            <p:cNvSpPr/>
            <p:nvPr/>
          </p:nvSpPr>
          <p:spPr>
            <a:xfrm>
              <a:off x="5677721" y="1216343"/>
              <a:ext cx="45600" cy="45600"/>
            </a:xfrm>
            <a:prstGeom prst="flowChartConnector">
              <a:avLst/>
            </a:prstGeom>
            <a:solidFill>
              <a:srgbClr val="D43707"/>
            </a:solidFill>
            <a:ln>
              <a:noFill/>
            </a:ln>
          </p:spPr>
          <p:txBody>
            <a:bodyPr spcFirstLastPara="1" wrap="square" lIns="91433" tIns="45700" rIns="91433" bIns="45700" anchor="ctr" anchorCtr="0">
              <a:noAutofit/>
            </a:bodyPr>
            <a:lstStyle/>
            <a:p>
              <a:pPr algn="ctr"/>
              <a:endParaRPr sz="1867">
                <a:solidFill>
                  <a:schemeClr val="lt1"/>
                </a:solidFill>
                <a:latin typeface="Arial"/>
                <a:ea typeface="Arial"/>
                <a:cs typeface="Arial"/>
                <a:sym typeface="Arial"/>
              </a:endParaRPr>
            </a:p>
          </p:txBody>
        </p:sp>
        <p:sp>
          <p:nvSpPr>
            <p:cNvPr id="288" name="Shape 288"/>
            <p:cNvSpPr/>
            <p:nvPr/>
          </p:nvSpPr>
          <p:spPr>
            <a:xfrm>
              <a:off x="5790698" y="1216343"/>
              <a:ext cx="45600" cy="45600"/>
            </a:xfrm>
            <a:prstGeom prst="flowChartConnector">
              <a:avLst/>
            </a:prstGeom>
            <a:solidFill>
              <a:srgbClr val="D43707"/>
            </a:solidFill>
            <a:ln>
              <a:noFill/>
            </a:ln>
          </p:spPr>
          <p:txBody>
            <a:bodyPr spcFirstLastPara="1" wrap="square" lIns="91433" tIns="45700" rIns="91433" bIns="45700" anchor="ctr" anchorCtr="0">
              <a:noAutofit/>
            </a:bodyPr>
            <a:lstStyle/>
            <a:p>
              <a:pPr algn="ctr"/>
              <a:endParaRPr sz="1867">
                <a:solidFill>
                  <a:schemeClr val="lt1"/>
                </a:solidFill>
                <a:latin typeface="Arial"/>
                <a:ea typeface="Arial"/>
                <a:cs typeface="Arial"/>
                <a:sym typeface="Arial"/>
              </a:endParaRPr>
            </a:p>
          </p:txBody>
        </p:sp>
        <p:sp>
          <p:nvSpPr>
            <p:cNvPr id="289" name="Shape 289"/>
            <p:cNvSpPr/>
            <p:nvPr/>
          </p:nvSpPr>
          <p:spPr>
            <a:xfrm>
              <a:off x="5903675" y="1216343"/>
              <a:ext cx="45600" cy="45600"/>
            </a:xfrm>
            <a:prstGeom prst="flowChartConnector">
              <a:avLst/>
            </a:prstGeom>
            <a:solidFill>
              <a:srgbClr val="D43707"/>
            </a:solidFill>
            <a:ln>
              <a:noFill/>
            </a:ln>
          </p:spPr>
          <p:txBody>
            <a:bodyPr spcFirstLastPara="1" wrap="square" lIns="91433" tIns="45700" rIns="91433" bIns="45700" anchor="ctr" anchorCtr="0">
              <a:noAutofit/>
            </a:bodyPr>
            <a:lstStyle/>
            <a:p>
              <a:pPr algn="ctr"/>
              <a:endParaRPr sz="1867">
                <a:solidFill>
                  <a:schemeClr val="lt1"/>
                </a:solidFill>
                <a:latin typeface="Arial"/>
                <a:ea typeface="Arial"/>
                <a:cs typeface="Arial"/>
                <a:sym typeface="Arial"/>
              </a:endParaRPr>
            </a:p>
          </p:txBody>
        </p:sp>
        <p:sp>
          <p:nvSpPr>
            <p:cNvPr id="290" name="Shape 290"/>
            <p:cNvSpPr/>
            <p:nvPr/>
          </p:nvSpPr>
          <p:spPr>
            <a:xfrm>
              <a:off x="6016652" y="1216343"/>
              <a:ext cx="45600" cy="45600"/>
            </a:xfrm>
            <a:prstGeom prst="flowChartConnector">
              <a:avLst/>
            </a:prstGeom>
            <a:solidFill>
              <a:srgbClr val="D43707"/>
            </a:solidFill>
            <a:ln>
              <a:noFill/>
            </a:ln>
          </p:spPr>
          <p:txBody>
            <a:bodyPr spcFirstLastPara="1" wrap="square" lIns="91433" tIns="45700" rIns="91433" bIns="45700" anchor="ctr" anchorCtr="0">
              <a:noAutofit/>
            </a:bodyPr>
            <a:lstStyle/>
            <a:p>
              <a:pPr algn="ctr"/>
              <a:endParaRPr sz="1867">
                <a:solidFill>
                  <a:schemeClr val="lt1"/>
                </a:solidFill>
                <a:latin typeface="Arial"/>
                <a:ea typeface="Arial"/>
                <a:cs typeface="Arial"/>
                <a:sym typeface="Arial"/>
              </a:endParaRPr>
            </a:p>
          </p:txBody>
        </p:sp>
        <p:sp>
          <p:nvSpPr>
            <p:cNvPr id="291" name="Shape 291"/>
            <p:cNvSpPr/>
            <p:nvPr/>
          </p:nvSpPr>
          <p:spPr>
            <a:xfrm>
              <a:off x="6129629" y="1216343"/>
              <a:ext cx="45600" cy="45600"/>
            </a:xfrm>
            <a:prstGeom prst="flowChartConnector">
              <a:avLst/>
            </a:prstGeom>
            <a:solidFill>
              <a:srgbClr val="D43707"/>
            </a:solidFill>
            <a:ln>
              <a:noFill/>
            </a:ln>
          </p:spPr>
          <p:txBody>
            <a:bodyPr spcFirstLastPara="1" wrap="square" lIns="91433" tIns="45700" rIns="91433" bIns="45700" anchor="ctr" anchorCtr="0">
              <a:noAutofit/>
            </a:bodyPr>
            <a:lstStyle/>
            <a:p>
              <a:pPr algn="ctr"/>
              <a:endParaRPr sz="1867">
                <a:solidFill>
                  <a:schemeClr val="lt1"/>
                </a:solidFill>
                <a:latin typeface="Arial"/>
                <a:ea typeface="Arial"/>
                <a:cs typeface="Arial"/>
                <a:sym typeface="Arial"/>
              </a:endParaRPr>
            </a:p>
          </p:txBody>
        </p:sp>
        <p:sp>
          <p:nvSpPr>
            <p:cNvPr id="292" name="Shape 292"/>
            <p:cNvSpPr/>
            <p:nvPr/>
          </p:nvSpPr>
          <p:spPr>
            <a:xfrm>
              <a:off x="6242606" y="1216343"/>
              <a:ext cx="45600" cy="45600"/>
            </a:xfrm>
            <a:prstGeom prst="flowChartConnector">
              <a:avLst/>
            </a:prstGeom>
            <a:solidFill>
              <a:srgbClr val="D43707"/>
            </a:solidFill>
            <a:ln>
              <a:noFill/>
            </a:ln>
          </p:spPr>
          <p:txBody>
            <a:bodyPr spcFirstLastPara="1" wrap="square" lIns="91433" tIns="45700" rIns="91433" bIns="45700" anchor="ctr" anchorCtr="0">
              <a:noAutofit/>
            </a:bodyPr>
            <a:lstStyle/>
            <a:p>
              <a:pPr algn="ctr"/>
              <a:endParaRPr sz="1867">
                <a:solidFill>
                  <a:schemeClr val="lt1"/>
                </a:solidFill>
                <a:latin typeface="Arial"/>
                <a:ea typeface="Arial"/>
                <a:cs typeface="Arial"/>
                <a:sym typeface="Arial"/>
              </a:endParaRPr>
            </a:p>
          </p:txBody>
        </p:sp>
        <p:sp>
          <p:nvSpPr>
            <p:cNvPr id="293" name="Shape 293"/>
            <p:cNvSpPr/>
            <p:nvPr/>
          </p:nvSpPr>
          <p:spPr>
            <a:xfrm>
              <a:off x="6355583" y="1216343"/>
              <a:ext cx="45600" cy="45600"/>
            </a:xfrm>
            <a:prstGeom prst="flowChartConnector">
              <a:avLst/>
            </a:prstGeom>
            <a:solidFill>
              <a:srgbClr val="D43707"/>
            </a:solidFill>
            <a:ln>
              <a:noFill/>
            </a:ln>
          </p:spPr>
          <p:txBody>
            <a:bodyPr spcFirstLastPara="1" wrap="square" lIns="91433" tIns="45700" rIns="91433" bIns="45700" anchor="ctr" anchorCtr="0">
              <a:noAutofit/>
            </a:bodyPr>
            <a:lstStyle/>
            <a:p>
              <a:pPr algn="ctr"/>
              <a:endParaRPr sz="1867">
                <a:solidFill>
                  <a:schemeClr val="lt1"/>
                </a:solidFill>
                <a:latin typeface="Arial"/>
                <a:ea typeface="Arial"/>
                <a:cs typeface="Arial"/>
                <a:sym typeface="Arial"/>
              </a:endParaRPr>
            </a:p>
          </p:txBody>
        </p:sp>
        <p:sp>
          <p:nvSpPr>
            <p:cNvPr id="294" name="Shape 294"/>
            <p:cNvSpPr/>
            <p:nvPr/>
          </p:nvSpPr>
          <p:spPr>
            <a:xfrm>
              <a:off x="6468560" y="1216343"/>
              <a:ext cx="45600" cy="45600"/>
            </a:xfrm>
            <a:prstGeom prst="flowChartConnector">
              <a:avLst/>
            </a:prstGeom>
            <a:solidFill>
              <a:srgbClr val="D43707"/>
            </a:solidFill>
            <a:ln>
              <a:noFill/>
            </a:ln>
          </p:spPr>
          <p:txBody>
            <a:bodyPr spcFirstLastPara="1" wrap="square" lIns="91433" tIns="45700" rIns="91433" bIns="45700" anchor="ctr" anchorCtr="0">
              <a:noAutofit/>
            </a:bodyPr>
            <a:lstStyle/>
            <a:p>
              <a:pPr algn="ctr"/>
              <a:endParaRPr sz="1867">
                <a:solidFill>
                  <a:schemeClr val="lt1"/>
                </a:solidFill>
                <a:latin typeface="Arial"/>
                <a:ea typeface="Arial"/>
                <a:cs typeface="Arial"/>
                <a:sym typeface="Arial"/>
              </a:endParaRPr>
            </a:p>
          </p:txBody>
        </p:sp>
        <p:sp>
          <p:nvSpPr>
            <p:cNvPr id="295" name="Shape 295"/>
            <p:cNvSpPr/>
            <p:nvPr/>
          </p:nvSpPr>
          <p:spPr>
            <a:xfrm>
              <a:off x="6581537" y="1216343"/>
              <a:ext cx="45600" cy="45600"/>
            </a:xfrm>
            <a:prstGeom prst="flowChartConnector">
              <a:avLst/>
            </a:prstGeom>
            <a:solidFill>
              <a:srgbClr val="D43707"/>
            </a:solidFill>
            <a:ln>
              <a:noFill/>
            </a:ln>
          </p:spPr>
          <p:txBody>
            <a:bodyPr spcFirstLastPara="1" wrap="square" lIns="91433" tIns="45700" rIns="91433" bIns="45700" anchor="ctr" anchorCtr="0">
              <a:noAutofit/>
            </a:bodyPr>
            <a:lstStyle/>
            <a:p>
              <a:pPr algn="ctr"/>
              <a:endParaRPr sz="1867">
                <a:solidFill>
                  <a:schemeClr val="lt1"/>
                </a:solidFill>
                <a:latin typeface="Arial"/>
                <a:ea typeface="Arial"/>
                <a:cs typeface="Arial"/>
                <a:sym typeface="Arial"/>
              </a:endParaRPr>
            </a:p>
          </p:txBody>
        </p:sp>
      </p:grpSp>
      <p:sp>
        <p:nvSpPr>
          <p:cNvPr id="296" name="Shape 296"/>
          <p:cNvSpPr txBox="1"/>
          <p:nvPr/>
        </p:nvSpPr>
        <p:spPr>
          <a:xfrm>
            <a:off x="11409045" y="6295035"/>
            <a:ext cx="731600" cy="524800"/>
          </a:xfrm>
          <a:prstGeom prst="rect">
            <a:avLst/>
          </a:prstGeom>
          <a:noFill/>
          <a:ln>
            <a:noFill/>
          </a:ln>
        </p:spPr>
        <p:txBody>
          <a:bodyPr spcFirstLastPara="1" wrap="square" lIns="109733" tIns="54833" rIns="109733" bIns="54833" anchor="ctr" anchorCtr="0">
            <a:noAutofit/>
          </a:bodyPr>
          <a:lstStyle/>
          <a:p>
            <a:pPr algn="r"/>
            <a:fld id="{00000000-1234-1234-1234-123412341234}" type="slidenum">
              <a:rPr lang="fr" sz="1467">
                <a:solidFill>
                  <a:srgbClr val="FFFFFF"/>
                </a:solidFill>
                <a:latin typeface="Open Sans"/>
                <a:ea typeface="Open Sans"/>
                <a:cs typeface="Open Sans"/>
                <a:sym typeface="Open Sans"/>
              </a:rPr>
              <a:pPr algn="r"/>
              <a:t>50</a:t>
            </a:fld>
            <a:endParaRPr sz="1467">
              <a:solidFill>
                <a:srgbClr val="FFFFFF"/>
              </a:solidFill>
              <a:latin typeface="Open Sans"/>
              <a:ea typeface="Open Sans"/>
              <a:cs typeface="Open Sans"/>
              <a:sym typeface="Open Sans"/>
            </a:endParaRPr>
          </a:p>
        </p:txBody>
      </p:sp>
      <p:pic>
        <p:nvPicPr>
          <p:cNvPr id="298" name="Shape 298"/>
          <p:cNvPicPr preferRelativeResize="0"/>
          <p:nvPr/>
        </p:nvPicPr>
        <p:blipFill rotWithShape="1">
          <a:blip r:embed="rId5">
            <a:alphaModFix/>
          </a:blip>
          <a:srcRect l="80154" t="5486" r="8779" b="76808"/>
          <a:stretch/>
        </p:blipFill>
        <p:spPr>
          <a:xfrm>
            <a:off x="11018778" y="6313491"/>
            <a:ext cx="731700" cy="487788"/>
          </a:xfrm>
          <a:prstGeom prst="rect">
            <a:avLst/>
          </a:prstGeom>
          <a:noFill/>
          <a:ln>
            <a:noFill/>
          </a:ln>
        </p:spPr>
      </p:pic>
      <p:grpSp>
        <p:nvGrpSpPr>
          <p:cNvPr id="299" name="Shape 299"/>
          <p:cNvGrpSpPr/>
          <p:nvPr/>
        </p:nvGrpSpPr>
        <p:grpSpPr>
          <a:xfrm>
            <a:off x="9810921" y="1995905"/>
            <a:ext cx="493633" cy="556836"/>
            <a:chOff x="8137520" y="5958626"/>
            <a:chExt cx="312347" cy="352339"/>
          </a:xfrm>
        </p:grpSpPr>
        <p:sp>
          <p:nvSpPr>
            <p:cNvPr id="300" name="Shape 300"/>
            <p:cNvSpPr/>
            <p:nvPr/>
          </p:nvSpPr>
          <p:spPr>
            <a:xfrm>
              <a:off x="8137520" y="5958626"/>
              <a:ext cx="238800" cy="238800"/>
            </a:xfrm>
            <a:custGeom>
              <a:avLst/>
              <a:gdLst/>
              <a:ahLst/>
              <a:cxnLst/>
              <a:rect l="0" t="0" r="0" b="0"/>
              <a:pathLst>
                <a:path w="120000" h="120000" extrusionOk="0">
                  <a:moveTo>
                    <a:pt x="59999" y="119999"/>
                  </a:moveTo>
                  <a:cubicBezTo>
                    <a:pt x="92876" y="119999"/>
                    <a:pt x="119999" y="92876"/>
                    <a:pt x="119999" y="59999"/>
                  </a:cubicBezTo>
                  <a:cubicBezTo>
                    <a:pt x="119999" y="27123"/>
                    <a:pt x="92876" y="0"/>
                    <a:pt x="59999" y="0"/>
                  </a:cubicBezTo>
                  <a:cubicBezTo>
                    <a:pt x="27123" y="0"/>
                    <a:pt x="0" y="27123"/>
                    <a:pt x="0" y="59999"/>
                  </a:cubicBezTo>
                  <a:cubicBezTo>
                    <a:pt x="0" y="92876"/>
                    <a:pt x="27123" y="119999"/>
                    <a:pt x="59999" y="119999"/>
                  </a:cubicBezTo>
                  <a:close/>
                  <a:moveTo>
                    <a:pt x="59999" y="5753"/>
                  </a:moveTo>
                  <a:cubicBezTo>
                    <a:pt x="89589" y="5753"/>
                    <a:pt x="114246" y="30410"/>
                    <a:pt x="114246" y="59999"/>
                  </a:cubicBezTo>
                  <a:cubicBezTo>
                    <a:pt x="114246" y="89589"/>
                    <a:pt x="89589" y="114246"/>
                    <a:pt x="59999" y="114246"/>
                  </a:cubicBezTo>
                  <a:cubicBezTo>
                    <a:pt x="30410" y="114246"/>
                    <a:pt x="5753" y="89589"/>
                    <a:pt x="5753" y="59999"/>
                  </a:cubicBezTo>
                  <a:cubicBezTo>
                    <a:pt x="5753" y="30410"/>
                    <a:pt x="30410" y="5753"/>
                    <a:pt x="59999" y="5753"/>
                  </a:cubicBezTo>
                  <a:close/>
                </a:path>
              </a:pathLst>
            </a:custGeom>
            <a:solidFill>
              <a:srgbClr val="CC0000"/>
            </a:solidFill>
            <a:ln>
              <a:noFill/>
            </a:ln>
          </p:spPr>
          <p:txBody>
            <a:bodyPr spcFirstLastPara="1" wrap="square" lIns="91433" tIns="45700" rIns="91433" bIns="45700" anchor="t" anchorCtr="0">
              <a:noAutofit/>
            </a:bodyPr>
            <a:lstStyle/>
            <a:p>
              <a:pPr>
                <a:buClr>
                  <a:srgbClr val="000000"/>
                </a:buClr>
              </a:pPr>
              <a:endParaRPr sz="1867">
                <a:solidFill>
                  <a:srgbClr val="000000"/>
                </a:solidFill>
                <a:latin typeface="Arial"/>
                <a:ea typeface="Arial"/>
                <a:cs typeface="Arial"/>
                <a:sym typeface="Arial"/>
              </a:endParaRPr>
            </a:p>
          </p:txBody>
        </p:sp>
        <p:sp>
          <p:nvSpPr>
            <p:cNvPr id="301" name="Shape 301"/>
            <p:cNvSpPr/>
            <p:nvPr/>
          </p:nvSpPr>
          <p:spPr>
            <a:xfrm>
              <a:off x="8142367" y="5964165"/>
              <a:ext cx="307500" cy="346800"/>
            </a:xfrm>
            <a:custGeom>
              <a:avLst/>
              <a:gdLst/>
              <a:ahLst/>
              <a:cxnLst/>
              <a:rect l="0" t="0" r="0" b="0"/>
              <a:pathLst>
                <a:path w="120000" h="120000" extrusionOk="0">
                  <a:moveTo>
                    <a:pt x="93191" y="82641"/>
                  </a:moveTo>
                  <a:cubicBezTo>
                    <a:pt x="118723" y="60566"/>
                    <a:pt x="120000" y="23773"/>
                    <a:pt x="96382" y="0"/>
                  </a:cubicBezTo>
                  <a:cubicBezTo>
                    <a:pt x="93191" y="2830"/>
                    <a:pt x="93191" y="2830"/>
                    <a:pt x="93191" y="2830"/>
                  </a:cubicBezTo>
                  <a:cubicBezTo>
                    <a:pt x="114893" y="24905"/>
                    <a:pt x="113617" y="58867"/>
                    <a:pt x="90000" y="79811"/>
                  </a:cubicBezTo>
                  <a:cubicBezTo>
                    <a:pt x="66382" y="100754"/>
                    <a:pt x="28085" y="101886"/>
                    <a:pt x="3191" y="82641"/>
                  </a:cubicBezTo>
                  <a:cubicBezTo>
                    <a:pt x="0" y="85471"/>
                    <a:pt x="0" y="85471"/>
                    <a:pt x="0" y="85471"/>
                  </a:cubicBezTo>
                  <a:cubicBezTo>
                    <a:pt x="12127" y="95094"/>
                    <a:pt x="27446" y="99622"/>
                    <a:pt x="42765" y="100188"/>
                  </a:cubicBezTo>
                  <a:cubicBezTo>
                    <a:pt x="42765" y="116037"/>
                    <a:pt x="42765" y="116037"/>
                    <a:pt x="42765" y="116037"/>
                  </a:cubicBezTo>
                  <a:cubicBezTo>
                    <a:pt x="638" y="116037"/>
                    <a:pt x="638" y="116037"/>
                    <a:pt x="638" y="116037"/>
                  </a:cubicBezTo>
                  <a:cubicBezTo>
                    <a:pt x="638" y="120000"/>
                    <a:pt x="638" y="120000"/>
                    <a:pt x="638" y="120000"/>
                  </a:cubicBezTo>
                  <a:cubicBezTo>
                    <a:pt x="88723" y="120000"/>
                    <a:pt x="88723" y="120000"/>
                    <a:pt x="88723" y="120000"/>
                  </a:cubicBezTo>
                  <a:cubicBezTo>
                    <a:pt x="88723" y="116037"/>
                    <a:pt x="88723" y="116037"/>
                    <a:pt x="88723" y="116037"/>
                  </a:cubicBezTo>
                  <a:cubicBezTo>
                    <a:pt x="47234" y="116037"/>
                    <a:pt x="47234" y="116037"/>
                    <a:pt x="47234" y="116037"/>
                  </a:cubicBezTo>
                  <a:cubicBezTo>
                    <a:pt x="47234" y="100188"/>
                    <a:pt x="47234" y="100188"/>
                    <a:pt x="47234" y="100188"/>
                  </a:cubicBezTo>
                  <a:cubicBezTo>
                    <a:pt x="63829" y="99622"/>
                    <a:pt x="80425" y="93962"/>
                    <a:pt x="93191" y="82641"/>
                  </a:cubicBezTo>
                  <a:close/>
                </a:path>
              </a:pathLst>
            </a:custGeom>
            <a:solidFill>
              <a:srgbClr val="CC0000"/>
            </a:solidFill>
            <a:ln>
              <a:noFill/>
            </a:ln>
          </p:spPr>
          <p:txBody>
            <a:bodyPr spcFirstLastPara="1" wrap="square" lIns="91433" tIns="45700" rIns="91433" bIns="45700" anchor="t" anchorCtr="0">
              <a:noAutofit/>
            </a:bodyPr>
            <a:lstStyle/>
            <a:p>
              <a:pPr>
                <a:buClr>
                  <a:srgbClr val="000000"/>
                </a:buClr>
              </a:pPr>
              <a:endParaRPr sz="1867">
                <a:solidFill>
                  <a:srgbClr val="000000"/>
                </a:solidFill>
                <a:latin typeface="Arial"/>
                <a:ea typeface="Arial"/>
                <a:cs typeface="Arial"/>
                <a:sym typeface="Arial"/>
              </a:endParaRPr>
            </a:p>
          </p:txBody>
        </p:sp>
      </p:grpSp>
      <p:sp>
        <p:nvSpPr>
          <p:cNvPr id="302" name="Shape 302"/>
          <p:cNvSpPr/>
          <p:nvPr/>
        </p:nvSpPr>
        <p:spPr>
          <a:xfrm>
            <a:off x="9696151" y="3607837"/>
            <a:ext cx="608400" cy="525200"/>
          </a:xfrm>
          <a:custGeom>
            <a:avLst/>
            <a:gdLst/>
            <a:ahLst/>
            <a:cxnLst/>
            <a:rect l="0" t="0" r="0" b="0"/>
            <a:pathLst>
              <a:path w="120000" h="120000" extrusionOk="0">
                <a:moveTo>
                  <a:pt x="112121" y="93333"/>
                </a:moveTo>
                <a:cubicBezTo>
                  <a:pt x="109696" y="91929"/>
                  <a:pt x="107878" y="91228"/>
                  <a:pt x="105454" y="91228"/>
                </a:cubicBezTo>
                <a:cubicBezTo>
                  <a:pt x="101818" y="91228"/>
                  <a:pt x="98181" y="93333"/>
                  <a:pt x="95757" y="96140"/>
                </a:cubicBezTo>
                <a:cubicBezTo>
                  <a:pt x="81212" y="86315"/>
                  <a:pt x="81212" y="86315"/>
                  <a:pt x="81212" y="86315"/>
                </a:cubicBezTo>
                <a:cubicBezTo>
                  <a:pt x="82424" y="82807"/>
                  <a:pt x="83030" y="79298"/>
                  <a:pt x="83030" y="75087"/>
                </a:cubicBezTo>
                <a:cubicBezTo>
                  <a:pt x="83030" y="61052"/>
                  <a:pt x="73939" y="49824"/>
                  <a:pt x="62424" y="48421"/>
                </a:cubicBezTo>
                <a:cubicBezTo>
                  <a:pt x="62424" y="28771"/>
                  <a:pt x="62424" y="28771"/>
                  <a:pt x="62424" y="28771"/>
                </a:cubicBezTo>
                <a:cubicBezTo>
                  <a:pt x="67878" y="27368"/>
                  <a:pt x="72727" y="21754"/>
                  <a:pt x="72727" y="14736"/>
                </a:cubicBezTo>
                <a:cubicBezTo>
                  <a:pt x="72727" y="6315"/>
                  <a:pt x="67272" y="0"/>
                  <a:pt x="59999" y="0"/>
                </a:cubicBezTo>
                <a:cubicBezTo>
                  <a:pt x="53333" y="0"/>
                  <a:pt x="47272" y="6315"/>
                  <a:pt x="47272" y="14736"/>
                </a:cubicBezTo>
                <a:cubicBezTo>
                  <a:pt x="47272" y="21754"/>
                  <a:pt x="52121" y="27368"/>
                  <a:pt x="58181" y="28771"/>
                </a:cubicBezTo>
                <a:cubicBezTo>
                  <a:pt x="58181" y="48421"/>
                  <a:pt x="58181" y="48421"/>
                  <a:pt x="58181" y="48421"/>
                </a:cubicBezTo>
                <a:cubicBezTo>
                  <a:pt x="46060" y="49824"/>
                  <a:pt x="36969" y="61052"/>
                  <a:pt x="36969" y="75087"/>
                </a:cubicBezTo>
                <a:cubicBezTo>
                  <a:pt x="36969" y="79298"/>
                  <a:pt x="37575" y="82807"/>
                  <a:pt x="39393" y="86315"/>
                </a:cubicBezTo>
                <a:cubicBezTo>
                  <a:pt x="24242" y="96140"/>
                  <a:pt x="24242" y="96140"/>
                  <a:pt x="24242" y="96140"/>
                </a:cubicBezTo>
                <a:cubicBezTo>
                  <a:pt x="21818" y="93333"/>
                  <a:pt x="18181" y="91228"/>
                  <a:pt x="14545" y="91228"/>
                </a:cubicBezTo>
                <a:cubicBezTo>
                  <a:pt x="12727" y="91228"/>
                  <a:pt x="10303" y="91929"/>
                  <a:pt x="8484" y="93333"/>
                </a:cubicBezTo>
                <a:cubicBezTo>
                  <a:pt x="2424" y="96842"/>
                  <a:pt x="0" y="105964"/>
                  <a:pt x="3636" y="112982"/>
                </a:cubicBezTo>
                <a:cubicBezTo>
                  <a:pt x="6060" y="117192"/>
                  <a:pt x="10303" y="120000"/>
                  <a:pt x="14545" y="120000"/>
                </a:cubicBezTo>
                <a:cubicBezTo>
                  <a:pt x="14545" y="120000"/>
                  <a:pt x="14545" y="120000"/>
                  <a:pt x="14545" y="120000"/>
                </a:cubicBezTo>
                <a:cubicBezTo>
                  <a:pt x="16969" y="120000"/>
                  <a:pt x="18787" y="119298"/>
                  <a:pt x="21212" y="118596"/>
                </a:cubicBezTo>
                <a:cubicBezTo>
                  <a:pt x="23636" y="116491"/>
                  <a:pt x="26060" y="112982"/>
                  <a:pt x="26666" y="109473"/>
                </a:cubicBezTo>
                <a:cubicBezTo>
                  <a:pt x="27272" y="106666"/>
                  <a:pt x="27272" y="103157"/>
                  <a:pt x="26666" y="100350"/>
                </a:cubicBezTo>
                <a:cubicBezTo>
                  <a:pt x="41212" y="90526"/>
                  <a:pt x="41212" y="90526"/>
                  <a:pt x="41212" y="90526"/>
                </a:cubicBezTo>
                <a:cubicBezTo>
                  <a:pt x="45454" y="97543"/>
                  <a:pt x="52121" y="101754"/>
                  <a:pt x="59999" y="101754"/>
                </a:cubicBezTo>
                <a:cubicBezTo>
                  <a:pt x="67878" y="101754"/>
                  <a:pt x="74545" y="97543"/>
                  <a:pt x="78787" y="90526"/>
                </a:cubicBezTo>
                <a:cubicBezTo>
                  <a:pt x="93939" y="100350"/>
                  <a:pt x="93939" y="100350"/>
                  <a:pt x="93939" y="100350"/>
                </a:cubicBezTo>
                <a:cubicBezTo>
                  <a:pt x="91515" y="107368"/>
                  <a:pt x="93939" y="115087"/>
                  <a:pt x="99393" y="118596"/>
                </a:cubicBezTo>
                <a:cubicBezTo>
                  <a:pt x="101212" y="119298"/>
                  <a:pt x="103636" y="120000"/>
                  <a:pt x="105454" y="120000"/>
                </a:cubicBezTo>
                <a:cubicBezTo>
                  <a:pt x="110303" y="120000"/>
                  <a:pt x="114545" y="117192"/>
                  <a:pt x="116363" y="112982"/>
                </a:cubicBezTo>
                <a:cubicBezTo>
                  <a:pt x="119999" y="105964"/>
                  <a:pt x="118181" y="96842"/>
                  <a:pt x="112121" y="93333"/>
                </a:cubicBezTo>
                <a:close/>
                <a:moveTo>
                  <a:pt x="23030" y="108070"/>
                </a:moveTo>
                <a:cubicBezTo>
                  <a:pt x="22424" y="110877"/>
                  <a:pt x="20606" y="112982"/>
                  <a:pt x="18787" y="114385"/>
                </a:cubicBezTo>
                <a:cubicBezTo>
                  <a:pt x="17575" y="115087"/>
                  <a:pt x="16363" y="115789"/>
                  <a:pt x="14545" y="115789"/>
                </a:cubicBezTo>
                <a:cubicBezTo>
                  <a:pt x="14545" y="115789"/>
                  <a:pt x="14545" y="115789"/>
                  <a:pt x="14545" y="115789"/>
                </a:cubicBezTo>
                <a:cubicBezTo>
                  <a:pt x="11515" y="115789"/>
                  <a:pt x="9090" y="113684"/>
                  <a:pt x="7272" y="110877"/>
                </a:cubicBezTo>
                <a:cubicBezTo>
                  <a:pt x="4848" y="105964"/>
                  <a:pt x="6666" y="99649"/>
                  <a:pt x="10303" y="97543"/>
                </a:cubicBezTo>
                <a:cubicBezTo>
                  <a:pt x="11515" y="96140"/>
                  <a:pt x="13333" y="96140"/>
                  <a:pt x="14545" y="96140"/>
                </a:cubicBezTo>
                <a:cubicBezTo>
                  <a:pt x="17575" y="96140"/>
                  <a:pt x="20606" y="97543"/>
                  <a:pt x="21818" y="101052"/>
                </a:cubicBezTo>
                <a:cubicBezTo>
                  <a:pt x="23030" y="103157"/>
                  <a:pt x="23636" y="105964"/>
                  <a:pt x="23030" y="108070"/>
                </a:cubicBezTo>
                <a:close/>
                <a:moveTo>
                  <a:pt x="51515" y="14736"/>
                </a:moveTo>
                <a:cubicBezTo>
                  <a:pt x="51515" y="9122"/>
                  <a:pt x="55757" y="4912"/>
                  <a:pt x="59999" y="4912"/>
                </a:cubicBezTo>
                <a:cubicBezTo>
                  <a:pt x="64848" y="4912"/>
                  <a:pt x="68484" y="9122"/>
                  <a:pt x="68484" y="14736"/>
                </a:cubicBezTo>
                <a:cubicBezTo>
                  <a:pt x="68484" y="19649"/>
                  <a:pt x="64848" y="24561"/>
                  <a:pt x="59999" y="24561"/>
                </a:cubicBezTo>
                <a:cubicBezTo>
                  <a:pt x="55757" y="24561"/>
                  <a:pt x="51515" y="19649"/>
                  <a:pt x="51515" y="14736"/>
                </a:cubicBezTo>
                <a:close/>
                <a:moveTo>
                  <a:pt x="59999" y="97543"/>
                </a:moveTo>
                <a:cubicBezTo>
                  <a:pt x="49696" y="97543"/>
                  <a:pt x="41212" y="87719"/>
                  <a:pt x="41212" y="75087"/>
                </a:cubicBezTo>
                <a:cubicBezTo>
                  <a:pt x="41212" y="63157"/>
                  <a:pt x="49696" y="53333"/>
                  <a:pt x="59999" y="53333"/>
                </a:cubicBezTo>
                <a:cubicBezTo>
                  <a:pt x="70303" y="53333"/>
                  <a:pt x="78787" y="63157"/>
                  <a:pt x="78787" y="75087"/>
                </a:cubicBezTo>
                <a:cubicBezTo>
                  <a:pt x="78787" y="87719"/>
                  <a:pt x="70303" y="97543"/>
                  <a:pt x="59999" y="97543"/>
                </a:cubicBezTo>
                <a:close/>
                <a:moveTo>
                  <a:pt x="112727" y="110877"/>
                </a:moveTo>
                <a:cubicBezTo>
                  <a:pt x="110909" y="115087"/>
                  <a:pt x="105454" y="116491"/>
                  <a:pt x="101212" y="114385"/>
                </a:cubicBezTo>
                <a:cubicBezTo>
                  <a:pt x="97575" y="111578"/>
                  <a:pt x="95757" y="105263"/>
                  <a:pt x="98181" y="101052"/>
                </a:cubicBezTo>
                <a:cubicBezTo>
                  <a:pt x="99999" y="97543"/>
                  <a:pt x="102424" y="96140"/>
                  <a:pt x="105454" y="96140"/>
                </a:cubicBezTo>
                <a:cubicBezTo>
                  <a:pt x="107272" y="96140"/>
                  <a:pt x="108484" y="96140"/>
                  <a:pt x="109696" y="97543"/>
                </a:cubicBezTo>
                <a:cubicBezTo>
                  <a:pt x="113939" y="99649"/>
                  <a:pt x="115151" y="105964"/>
                  <a:pt x="112727" y="110877"/>
                </a:cubicBezTo>
                <a:close/>
              </a:path>
            </a:pathLst>
          </a:custGeom>
          <a:solidFill>
            <a:srgbClr val="CC0000"/>
          </a:solidFill>
          <a:ln>
            <a:noFill/>
          </a:ln>
        </p:spPr>
        <p:txBody>
          <a:bodyPr spcFirstLastPara="1" wrap="square" lIns="91433" tIns="45700" rIns="91433" bIns="45700" anchor="t" anchorCtr="0">
            <a:noAutofit/>
          </a:bodyPr>
          <a:lstStyle/>
          <a:p>
            <a:pPr>
              <a:buClr>
                <a:srgbClr val="000000"/>
              </a:buClr>
            </a:pPr>
            <a:endParaRPr sz="1867">
              <a:solidFill>
                <a:srgbClr val="000000"/>
              </a:solidFill>
              <a:latin typeface="Arial"/>
              <a:ea typeface="Arial"/>
              <a:cs typeface="Arial"/>
              <a:sym typeface="Arial"/>
            </a:endParaRPr>
          </a:p>
        </p:txBody>
      </p:sp>
      <p:pic>
        <p:nvPicPr>
          <p:cNvPr id="28"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93671" y="1596651"/>
            <a:ext cx="3615477" cy="1491384"/>
          </a:xfrm>
          <a:prstGeom prst="rect">
            <a:avLst/>
          </a:prstGeom>
        </p:spPr>
      </p:pic>
    </p:spTree>
    <p:extLst>
      <p:ext uri="{BB962C8B-B14F-4D97-AF65-F5344CB8AC3E}">
        <p14:creationId xmlns:p14="http://schemas.microsoft.com/office/powerpoint/2010/main" val="4202147207"/>
      </p:ext>
    </p:extLst>
  </p:cSld>
  <p:clrMapOvr>
    <a:masterClrMapping/>
  </p:clrMapOvr>
  <p:transition spd="slow">
    <p:push/>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3624804" y="409914"/>
            <a:ext cx="8229600" cy="1143000"/>
          </a:xfrm>
          <a:prstGeom prst="rect">
            <a:avLst/>
          </a:prstGeom>
        </p:spPr>
        <p:txBody>
          <a:bodyPr vert="horz" lIns="91440" tIns="45720" rIns="91440" bIns="45720" rtlCol="0" anchor="ctr">
            <a:normAutofit fontScale="92500" lnSpcReduction="20000"/>
          </a:bodyPr>
          <a:lstStyle/>
          <a:p>
            <a:pPr algn="ctr" defTabSz="914377">
              <a:spcBef>
                <a:spcPct val="0"/>
              </a:spcBef>
              <a:defRPr/>
            </a:pPr>
            <a:r>
              <a:rPr lang="fr-CA" sz="4400" b="1" dirty="0">
                <a:latin typeface="+mj-lt"/>
                <a:ea typeface="+mj-ea"/>
                <a:cs typeface="+mj-cs"/>
              </a:rPr>
              <a:t>Processus rigoureux de développement et de validation</a:t>
            </a:r>
          </a:p>
        </p:txBody>
      </p:sp>
      <p:sp>
        <p:nvSpPr>
          <p:cNvPr id="7" name="Espace réservé du contenu 2"/>
          <p:cNvSpPr txBox="1">
            <a:spLocks/>
          </p:cNvSpPr>
          <p:nvPr/>
        </p:nvSpPr>
        <p:spPr>
          <a:xfrm>
            <a:off x="682906" y="1979271"/>
            <a:ext cx="9806861" cy="4872829"/>
          </a:xfrm>
          <a:prstGeom prst="rect">
            <a:avLst/>
          </a:prstGeom>
        </p:spPr>
        <p:txBody>
          <a:bodyPr vert="horz" lIns="91440" tIns="45720" rIns="91440" bIns="45720" rtlCol="0">
            <a:normAutofit/>
          </a:bodyPr>
          <a:lstStyle/>
          <a:p>
            <a:pPr marL="914377" lvl="1" indent="-457189">
              <a:spcBef>
                <a:spcPct val="20000"/>
              </a:spcBef>
              <a:buFont typeface="+mj-lt"/>
              <a:buAutoNum type="arabicPeriod"/>
              <a:defRPr/>
            </a:pPr>
            <a:r>
              <a:rPr lang="fr-CA" sz="2400" dirty="0"/>
              <a:t>Première version de l’AAD est développée en fonction des meilleures connaissances scientifiques dans le domaine</a:t>
            </a:r>
          </a:p>
          <a:p>
            <a:pPr marL="914377" lvl="1" indent="-457189">
              <a:spcBef>
                <a:spcPct val="20000"/>
              </a:spcBef>
              <a:buFont typeface="+mj-lt"/>
              <a:buAutoNum type="arabicPeriod"/>
              <a:defRPr/>
            </a:pPr>
            <a:r>
              <a:rPr lang="fr-CA" sz="2400" dirty="0"/>
              <a:t>Première version est offerte et observée + entretiens individuels avec les participants</a:t>
            </a:r>
          </a:p>
          <a:p>
            <a:pPr marL="914377" lvl="1" indent="-457189">
              <a:spcBef>
                <a:spcPct val="20000"/>
              </a:spcBef>
              <a:buFont typeface="+mj-lt"/>
              <a:buAutoNum type="arabicPeriod"/>
              <a:defRPr/>
            </a:pPr>
            <a:r>
              <a:rPr lang="fr-CA" sz="2400" dirty="0"/>
              <a:t>Deuxième version de l’AAD est développée à partir des observations, des commentaires de l’animateur et de l’appréciation des participants</a:t>
            </a:r>
          </a:p>
          <a:p>
            <a:pPr marL="914377" lvl="1" indent="-457189">
              <a:spcBef>
                <a:spcPct val="20000"/>
              </a:spcBef>
              <a:buFont typeface="+mj-lt"/>
              <a:buAutoNum type="arabicPeriod"/>
              <a:defRPr/>
            </a:pPr>
            <a:r>
              <a:rPr lang="fr-CA" sz="2400" dirty="0"/>
              <a:t>Deuxième version est offerte et observée + entretiens avec les participants + avis d’un comité d’experts multidisciplinaire</a:t>
            </a:r>
          </a:p>
          <a:p>
            <a:pPr marL="914377" lvl="1" indent="-457189">
              <a:spcBef>
                <a:spcPct val="20000"/>
              </a:spcBef>
              <a:buFont typeface="+mj-lt"/>
              <a:buAutoNum type="arabicPeriod"/>
              <a:defRPr/>
            </a:pPr>
            <a:r>
              <a:rPr lang="fr-CA" sz="2400" dirty="0"/>
              <a:t>Troisième et dernière version intègre les commentaires de toutes les parties (participants, observateurs, animateurs, experts)</a:t>
            </a: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3519" y="5500122"/>
            <a:ext cx="1368152" cy="1172703"/>
          </a:xfrm>
          <a:prstGeom prst="rect">
            <a:avLst/>
          </a:prstGeom>
        </p:spPr>
      </p:pic>
      <p:pic>
        <p:nvPicPr>
          <p:cNvPr id="8" name="Shape 284"/>
          <p:cNvPicPr preferRelativeResize="0"/>
          <p:nvPr/>
        </p:nvPicPr>
        <p:blipFill>
          <a:blip r:embed="rId4">
            <a:alphaModFix/>
          </a:blip>
          <a:stretch>
            <a:fillRect/>
          </a:stretch>
        </p:blipFill>
        <p:spPr>
          <a:xfrm>
            <a:off x="180973" y="409914"/>
            <a:ext cx="3600451" cy="1181100"/>
          </a:xfrm>
          <a:prstGeom prst="rect">
            <a:avLst/>
          </a:prstGeom>
          <a:noFill/>
          <a:ln>
            <a:noFill/>
          </a:ln>
        </p:spPr>
      </p:pic>
    </p:spTree>
    <p:extLst>
      <p:ext uri="{BB962C8B-B14F-4D97-AF65-F5344CB8AC3E}">
        <p14:creationId xmlns:p14="http://schemas.microsoft.com/office/powerpoint/2010/main" val="255261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3893810" y="253334"/>
            <a:ext cx="8229600" cy="1143000"/>
          </a:xfrm>
          <a:prstGeom prst="rect">
            <a:avLst/>
          </a:prstGeom>
        </p:spPr>
        <p:txBody>
          <a:bodyPr vert="horz" lIns="91440" tIns="45720" rIns="91440" bIns="45720" rtlCol="0" anchor="ctr">
            <a:noAutofit/>
          </a:bodyPr>
          <a:lstStyle/>
          <a:p>
            <a:pPr algn="ctr" defTabSz="914377">
              <a:spcBef>
                <a:spcPct val="0"/>
              </a:spcBef>
              <a:defRPr/>
            </a:pPr>
            <a:r>
              <a:rPr lang="fr-CA" sz="3600" b="1" dirty="0">
                <a:latin typeface="+mj-lt"/>
                <a:ea typeface="+mj-ea"/>
                <a:cs typeface="+mj-cs"/>
              </a:rPr>
              <a:t>Atelier d’autogestion de la dépression </a:t>
            </a:r>
          </a:p>
        </p:txBody>
      </p:sp>
      <p:sp>
        <p:nvSpPr>
          <p:cNvPr id="9" name="ZoneTexte 8"/>
          <p:cNvSpPr txBox="1"/>
          <p:nvPr/>
        </p:nvSpPr>
        <p:spPr>
          <a:xfrm>
            <a:off x="601884" y="6198678"/>
            <a:ext cx="11354764" cy="584775"/>
          </a:xfrm>
          <a:prstGeom prst="rect">
            <a:avLst/>
          </a:prstGeom>
          <a:noFill/>
        </p:spPr>
        <p:txBody>
          <a:bodyPr wrap="square" rtlCol="0">
            <a:spAutoFit/>
          </a:bodyPr>
          <a:lstStyle/>
          <a:p>
            <a:r>
              <a:rPr lang="fr-CA" sz="1600" dirty="0"/>
              <a:t>Houle J, Gauvin G, Collard B, et al. (2016). </a:t>
            </a:r>
            <a:r>
              <a:rPr lang="fr-CA" sz="1600" dirty="0" err="1"/>
              <a:t>Empowering</a:t>
            </a:r>
            <a:r>
              <a:rPr lang="fr-CA" sz="1600" dirty="0"/>
              <a:t> </a:t>
            </a:r>
            <a:r>
              <a:rPr lang="fr-CA" sz="1600" dirty="0" err="1"/>
              <a:t>adults</a:t>
            </a:r>
            <a:r>
              <a:rPr lang="fr-CA" sz="1600" dirty="0"/>
              <a:t> in </a:t>
            </a:r>
            <a:r>
              <a:rPr lang="fr-CA" sz="1600" dirty="0" err="1"/>
              <a:t>recovery</a:t>
            </a:r>
            <a:r>
              <a:rPr lang="fr-CA" sz="1600" dirty="0"/>
              <a:t> </a:t>
            </a:r>
            <a:r>
              <a:rPr lang="fr-CA" sz="1600" dirty="0" err="1"/>
              <a:t>from</a:t>
            </a:r>
            <a:r>
              <a:rPr lang="fr-CA" sz="1600" dirty="0"/>
              <a:t> </a:t>
            </a:r>
            <a:r>
              <a:rPr lang="fr-CA" sz="1600" dirty="0" err="1"/>
              <a:t>depression</a:t>
            </a:r>
            <a:r>
              <a:rPr lang="fr-CA" sz="1600" dirty="0"/>
              <a:t>: A </a:t>
            </a:r>
            <a:r>
              <a:rPr lang="fr-CA" sz="1600" dirty="0" err="1"/>
              <a:t>community-based</a:t>
            </a:r>
            <a:r>
              <a:rPr lang="fr-CA" sz="1600" dirty="0"/>
              <a:t> self-management group program. Canadian Journal of </a:t>
            </a:r>
            <a:r>
              <a:rPr lang="fr-CA" sz="1600" dirty="0" err="1"/>
              <a:t>Community</a:t>
            </a:r>
            <a:r>
              <a:rPr lang="fr-CA" sz="1600" dirty="0"/>
              <a:t> Mental </a:t>
            </a:r>
            <a:r>
              <a:rPr lang="fr-CA" sz="1600" dirty="0" err="1"/>
              <a:t>Health</a:t>
            </a:r>
            <a:r>
              <a:rPr lang="fr-CA" sz="1600" dirty="0"/>
              <a:t>, 35(2). </a:t>
            </a:r>
          </a:p>
        </p:txBody>
      </p:sp>
      <p:pic>
        <p:nvPicPr>
          <p:cNvPr id="5" name="Shape 284"/>
          <p:cNvPicPr preferRelativeResize="0"/>
          <p:nvPr/>
        </p:nvPicPr>
        <p:blipFill>
          <a:blip r:embed="rId3">
            <a:alphaModFix/>
          </a:blip>
          <a:stretch>
            <a:fillRect/>
          </a:stretch>
        </p:blipFill>
        <p:spPr>
          <a:xfrm>
            <a:off x="293359" y="188640"/>
            <a:ext cx="3600451" cy="1181100"/>
          </a:xfrm>
          <a:prstGeom prst="rect">
            <a:avLst/>
          </a:prstGeom>
          <a:noFill/>
          <a:ln>
            <a:noFill/>
          </a:ln>
        </p:spPr>
      </p:pic>
      <p:graphicFrame>
        <p:nvGraphicFramePr>
          <p:cNvPr id="8" name="Tableau 7"/>
          <p:cNvGraphicFramePr>
            <a:graphicFrameLocks noGrp="1"/>
          </p:cNvGraphicFramePr>
          <p:nvPr>
            <p:extLst>
              <p:ext uri="{D42A27DB-BD31-4B8C-83A1-F6EECF244321}">
                <p14:modId xmlns:p14="http://schemas.microsoft.com/office/powerpoint/2010/main" val="346623232"/>
              </p:ext>
            </p:extLst>
          </p:nvPr>
        </p:nvGraphicFramePr>
        <p:xfrm>
          <a:off x="1756229" y="1744589"/>
          <a:ext cx="8640960" cy="4079240"/>
        </p:xfrm>
        <a:graphic>
          <a:graphicData uri="http://schemas.openxmlformats.org/drawingml/2006/table">
            <a:tbl>
              <a:tblPr firstRow="1" bandRow="1">
                <a:tableStyleId>{5C22544A-7EE6-4342-B048-85BDC9FD1C3A}</a:tableStyleId>
              </a:tblPr>
              <a:tblGrid>
                <a:gridCol w="1032693">
                  <a:extLst>
                    <a:ext uri="{9D8B030D-6E8A-4147-A177-3AD203B41FA5}">
                      <a16:colId xmlns="" xmlns:a16="http://schemas.microsoft.com/office/drawing/2014/main" val="20000"/>
                    </a:ext>
                  </a:extLst>
                </a:gridCol>
                <a:gridCol w="3614426">
                  <a:extLst>
                    <a:ext uri="{9D8B030D-6E8A-4147-A177-3AD203B41FA5}">
                      <a16:colId xmlns="" xmlns:a16="http://schemas.microsoft.com/office/drawing/2014/main" val="20001"/>
                    </a:ext>
                  </a:extLst>
                </a:gridCol>
                <a:gridCol w="3993841">
                  <a:extLst>
                    <a:ext uri="{9D8B030D-6E8A-4147-A177-3AD203B41FA5}">
                      <a16:colId xmlns="" xmlns:a16="http://schemas.microsoft.com/office/drawing/2014/main" val="20002"/>
                    </a:ext>
                  </a:extLst>
                </a:gridCol>
              </a:tblGrid>
              <a:tr h="370840">
                <a:tc>
                  <a:txBody>
                    <a:bodyPr/>
                    <a:lstStyle/>
                    <a:p>
                      <a:pPr algn="ctr"/>
                      <a:r>
                        <a:rPr lang="fr-CA" dirty="0" smtClean="0"/>
                        <a:t>Semaine</a:t>
                      </a:r>
                      <a:endParaRPr lang="fr-CA" dirty="0">
                        <a:solidFill>
                          <a:schemeClr val="tx1"/>
                        </a:solidFill>
                      </a:endParaRPr>
                    </a:p>
                  </a:txBody>
                  <a:tcPr/>
                </a:tc>
                <a:tc>
                  <a:txBody>
                    <a:bodyPr/>
                    <a:lstStyle/>
                    <a:p>
                      <a:r>
                        <a:rPr lang="fr-CA" dirty="0" smtClean="0"/>
                        <a:t>Titre</a:t>
                      </a:r>
                      <a:endParaRPr lang="fr-CA" dirty="0">
                        <a:solidFill>
                          <a:schemeClr val="tx1"/>
                        </a:solidFill>
                      </a:endParaRPr>
                    </a:p>
                  </a:txBody>
                  <a:tcPr/>
                </a:tc>
                <a:tc>
                  <a:txBody>
                    <a:bodyPr/>
                    <a:lstStyle/>
                    <a:p>
                      <a:r>
                        <a:rPr lang="fr-CA" dirty="0" smtClean="0"/>
                        <a:t>Thèmes abordés</a:t>
                      </a:r>
                      <a:endParaRPr lang="fr-CA" dirty="0">
                        <a:solidFill>
                          <a:schemeClr val="tx1"/>
                        </a:solidFill>
                      </a:endParaRPr>
                    </a:p>
                  </a:txBody>
                  <a:tcPr/>
                </a:tc>
                <a:extLst>
                  <a:ext uri="{0D108BD9-81ED-4DB2-BD59-A6C34878D82A}">
                    <a16:rowId xmlns="" xmlns:a16="http://schemas.microsoft.com/office/drawing/2014/main" val="10000"/>
                  </a:ext>
                </a:extLst>
              </a:tr>
              <a:tr h="370840">
                <a:tc>
                  <a:txBody>
                    <a:bodyPr/>
                    <a:lstStyle/>
                    <a:p>
                      <a:pPr algn="ctr"/>
                      <a:r>
                        <a:rPr lang="fr-CA" sz="1600" dirty="0" smtClean="0"/>
                        <a:t>1</a:t>
                      </a:r>
                      <a:endParaRPr lang="fr-CA" sz="1600" b="1" dirty="0">
                        <a:solidFill>
                          <a:schemeClr val="tx1"/>
                        </a:solidFill>
                      </a:endParaRPr>
                    </a:p>
                  </a:txBody>
                  <a:tcPr/>
                </a:tc>
                <a:tc>
                  <a:txBody>
                    <a:bodyPr/>
                    <a:lstStyle/>
                    <a:p>
                      <a:r>
                        <a:rPr lang="fr-CA" sz="1600" dirty="0" smtClean="0"/>
                        <a:t>Connaître la dépression pour mieux agir</a:t>
                      </a:r>
                      <a:endParaRPr lang="fr-CA" sz="1600" dirty="0">
                        <a:solidFill>
                          <a:schemeClr val="tx1"/>
                        </a:solidFill>
                      </a:endParaRPr>
                    </a:p>
                  </a:txBody>
                  <a:tcPr/>
                </a:tc>
                <a:tc>
                  <a:txBody>
                    <a:bodyPr/>
                    <a:lstStyle/>
                    <a:p>
                      <a:r>
                        <a:rPr lang="fr-CA" sz="1600" dirty="0" smtClean="0"/>
                        <a:t>Signes avant-coureur;</a:t>
                      </a:r>
                      <a:r>
                        <a:rPr lang="fr-CA" sz="1600" baseline="0" dirty="0" smtClean="0"/>
                        <a:t> pouvoir d’agir</a:t>
                      </a:r>
                      <a:endParaRPr lang="fr-CA" sz="1600" dirty="0">
                        <a:solidFill>
                          <a:schemeClr val="tx1"/>
                        </a:solidFill>
                      </a:endParaRPr>
                    </a:p>
                  </a:txBody>
                  <a:tcPr/>
                </a:tc>
                <a:extLst>
                  <a:ext uri="{0D108BD9-81ED-4DB2-BD59-A6C34878D82A}">
                    <a16:rowId xmlns="" xmlns:a16="http://schemas.microsoft.com/office/drawing/2014/main" val="10001"/>
                  </a:ext>
                </a:extLst>
              </a:tr>
              <a:tr h="370840">
                <a:tc>
                  <a:txBody>
                    <a:bodyPr/>
                    <a:lstStyle/>
                    <a:p>
                      <a:pPr algn="ctr"/>
                      <a:r>
                        <a:rPr lang="fr-CA" sz="1600" dirty="0" smtClean="0"/>
                        <a:t>2</a:t>
                      </a:r>
                      <a:endParaRPr lang="fr-CA" sz="1600" b="1" dirty="0">
                        <a:solidFill>
                          <a:schemeClr val="tx1"/>
                        </a:solidFill>
                      </a:endParaRPr>
                    </a:p>
                  </a:txBody>
                  <a:tcPr/>
                </a:tc>
                <a:tc>
                  <a:txBody>
                    <a:bodyPr/>
                    <a:lstStyle/>
                    <a:p>
                      <a:r>
                        <a:rPr lang="fr-CA" sz="1600" dirty="0" smtClean="0"/>
                        <a:t>Découvrir et choisir ses alliés</a:t>
                      </a:r>
                      <a:endParaRPr lang="fr-CA" sz="1600" dirty="0">
                        <a:solidFill>
                          <a:schemeClr val="tx1"/>
                        </a:solidFill>
                      </a:endParaRPr>
                    </a:p>
                  </a:txBody>
                  <a:tcPr/>
                </a:tc>
                <a:tc>
                  <a:txBody>
                    <a:bodyPr/>
                    <a:lstStyle/>
                    <a:p>
                      <a:r>
                        <a:rPr lang="fr-CA" sz="1600" dirty="0" smtClean="0"/>
                        <a:t>Rôles</a:t>
                      </a:r>
                      <a:r>
                        <a:rPr lang="fr-CA" sz="1600" baseline="0" dirty="0" smtClean="0"/>
                        <a:t> des différents professionnels</a:t>
                      </a:r>
                      <a:endParaRPr lang="fr-CA" sz="1600" dirty="0">
                        <a:solidFill>
                          <a:schemeClr val="tx1"/>
                        </a:solidFill>
                      </a:endParaRPr>
                    </a:p>
                  </a:txBody>
                  <a:tcPr/>
                </a:tc>
                <a:extLst>
                  <a:ext uri="{0D108BD9-81ED-4DB2-BD59-A6C34878D82A}">
                    <a16:rowId xmlns="" xmlns:a16="http://schemas.microsoft.com/office/drawing/2014/main" val="10002"/>
                  </a:ext>
                </a:extLst>
              </a:tr>
              <a:tr h="370840">
                <a:tc>
                  <a:txBody>
                    <a:bodyPr/>
                    <a:lstStyle/>
                    <a:p>
                      <a:pPr algn="ctr"/>
                      <a:r>
                        <a:rPr lang="fr-CA" sz="1600" dirty="0" smtClean="0"/>
                        <a:t>3</a:t>
                      </a:r>
                      <a:endParaRPr lang="fr-CA" sz="1600" b="1" dirty="0">
                        <a:solidFill>
                          <a:schemeClr val="tx1"/>
                        </a:solidFill>
                      </a:endParaRPr>
                    </a:p>
                  </a:txBody>
                  <a:tcPr/>
                </a:tc>
                <a:tc>
                  <a:txBody>
                    <a:bodyPr/>
                    <a:lstStyle/>
                    <a:p>
                      <a:r>
                        <a:rPr lang="fr-CA" sz="1600" dirty="0" smtClean="0"/>
                        <a:t>Remonter</a:t>
                      </a:r>
                      <a:r>
                        <a:rPr lang="fr-CA" sz="1600" baseline="0" dirty="0" smtClean="0"/>
                        <a:t> la pente</a:t>
                      </a:r>
                      <a:endParaRPr lang="fr-CA" sz="1600" dirty="0">
                        <a:solidFill>
                          <a:schemeClr val="tx1"/>
                        </a:solidFill>
                      </a:endParaRPr>
                    </a:p>
                  </a:txBody>
                  <a:tcPr/>
                </a:tc>
                <a:tc>
                  <a:txBody>
                    <a:bodyPr/>
                    <a:lstStyle/>
                    <a:p>
                      <a:r>
                        <a:rPr lang="fr-CA" sz="1600" dirty="0" smtClean="0"/>
                        <a:t>Surmonter le choc;</a:t>
                      </a:r>
                      <a:r>
                        <a:rPr lang="fr-CA" sz="1600" baseline="0" dirty="0" smtClean="0"/>
                        <a:t> régulation des émotions</a:t>
                      </a:r>
                      <a:endParaRPr lang="fr-CA" sz="1600" dirty="0">
                        <a:solidFill>
                          <a:schemeClr val="tx1"/>
                        </a:solidFill>
                      </a:endParaRPr>
                    </a:p>
                  </a:txBody>
                  <a:tcPr/>
                </a:tc>
                <a:extLst>
                  <a:ext uri="{0D108BD9-81ED-4DB2-BD59-A6C34878D82A}">
                    <a16:rowId xmlns="" xmlns:a16="http://schemas.microsoft.com/office/drawing/2014/main" val="10003"/>
                  </a:ext>
                </a:extLst>
              </a:tr>
              <a:tr h="370840">
                <a:tc>
                  <a:txBody>
                    <a:bodyPr/>
                    <a:lstStyle/>
                    <a:p>
                      <a:pPr algn="ctr"/>
                      <a:r>
                        <a:rPr lang="fr-CA" sz="1600" dirty="0" smtClean="0"/>
                        <a:t>4</a:t>
                      </a:r>
                      <a:endParaRPr lang="fr-CA" sz="1600" b="1" dirty="0">
                        <a:solidFill>
                          <a:schemeClr val="tx1"/>
                        </a:solidFill>
                      </a:endParaRPr>
                    </a:p>
                  </a:txBody>
                  <a:tcPr/>
                </a:tc>
                <a:tc>
                  <a:txBody>
                    <a:bodyPr/>
                    <a:lstStyle/>
                    <a:p>
                      <a:r>
                        <a:rPr lang="fr-CA" sz="1600" dirty="0" smtClean="0"/>
                        <a:t>Bénéficier du soutien de son entourage</a:t>
                      </a:r>
                      <a:endParaRPr lang="fr-CA" sz="1600" dirty="0">
                        <a:solidFill>
                          <a:schemeClr val="tx1"/>
                        </a:solidFill>
                      </a:endParaRPr>
                    </a:p>
                  </a:txBody>
                  <a:tcPr/>
                </a:tc>
                <a:tc>
                  <a:txBody>
                    <a:bodyPr/>
                    <a:lstStyle/>
                    <a:p>
                      <a:r>
                        <a:rPr lang="fr-CA" sz="1600" dirty="0" smtClean="0"/>
                        <a:t>Communication</a:t>
                      </a:r>
                      <a:r>
                        <a:rPr lang="fr-CA" sz="1600" baseline="0" dirty="0" smtClean="0"/>
                        <a:t>; réalité des proches</a:t>
                      </a:r>
                      <a:endParaRPr lang="fr-CA" sz="1600" dirty="0">
                        <a:solidFill>
                          <a:schemeClr val="tx1"/>
                        </a:solidFill>
                      </a:endParaRPr>
                    </a:p>
                  </a:txBody>
                  <a:tcPr/>
                </a:tc>
                <a:extLst>
                  <a:ext uri="{0D108BD9-81ED-4DB2-BD59-A6C34878D82A}">
                    <a16:rowId xmlns="" xmlns:a16="http://schemas.microsoft.com/office/drawing/2014/main" val="10004"/>
                  </a:ext>
                </a:extLst>
              </a:tr>
              <a:tr h="370840">
                <a:tc>
                  <a:txBody>
                    <a:bodyPr/>
                    <a:lstStyle/>
                    <a:p>
                      <a:pPr algn="ctr"/>
                      <a:r>
                        <a:rPr lang="fr-CA" sz="1600" dirty="0" smtClean="0"/>
                        <a:t>5</a:t>
                      </a:r>
                      <a:endParaRPr lang="fr-CA" sz="1600" b="1" dirty="0">
                        <a:solidFill>
                          <a:schemeClr val="tx1"/>
                        </a:solidFill>
                      </a:endParaRPr>
                    </a:p>
                  </a:txBody>
                  <a:tcPr/>
                </a:tc>
                <a:tc>
                  <a:txBody>
                    <a:bodyPr/>
                    <a:lstStyle/>
                    <a:p>
                      <a:r>
                        <a:rPr lang="fr-CA" sz="1600" dirty="0" smtClean="0"/>
                        <a:t>Trouver ses ancrages</a:t>
                      </a:r>
                      <a:endParaRPr lang="fr-CA" sz="1600" dirty="0">
                        <a:solidFill>
                          <a:schemeClr val="tx1"/>
                        </a:solidFill>
                      </a:endParaRPr>
                    </a:p>
                  </a:txBody>
                  <a:tcPr/>
                </a:tc>
                <a:tc>
                  <a:txBody>
                    <a:bodyPr/>
                    <a:lstStyle/>
                    <a:p>
                      <a:r>
                        <a:rPr lang="fr-CA" sz="1600" dirty="0" smtClean="0"/>
                        <a:t>Activités réconfortantes et vivifiantes</a:t>
                      </a:r>
                      <a:endParaRPr lang="fr-CA" sz="1600" dirty="0">
                        <a:solidFill>
                          <a:schemeClr val="tx1"/>
                        </a:solidFill>
                      </a:endParaRPr>
                    </a:p>
                  </a:txBody>
                  <a:tcPr/>
                </a:tc>
                <a:extLst>
                  <a:ext uri="{0D108BD9-81ED-4DB2-BD59-A6C34878D82A}">
                    <a16:rowId xmlns="" xmlns:a16="http://schemas.microsoft.com/office/drawing/2014/main" val="10005"/>
                  </a:ext>
                </a:extLst>
              </a:tr>
              <a:tr h="370840">
                <a:tc>
                  <a:txBody>
                    <a:bodyPr/>
                    <a:lstStyle/>
                    <a:p>
                      <a:pPr algn="ctr"/>
                      <a:r>
                        <a:rPr lang="fr-CA" sz="1600" dirty="0" smtClean="0"/>
                        <a:t>6</a:t>
                      </a:r>
                      <a:endParaRPr lang="fr-CA" sz="1600" b="1" dirty="0">
                        <a:solidFill>
                          <a:schemeClr val="tx1"/>
                        </a:solidFill>
                      </a:endParaRPr>
                    </a:p>
                  </a:txBody>
                  <a:tcPr/>
                </a:tc>
                <a:tc>
                  <a:txBody>
                    <a:bodyPr/>
                    <a:lstStyle/>
                    <a:p>
                      <a:r>
                        <a:rPr lang="fr-CA" sz="1600" dirty="0" smtClean="0"/>
                        <a:t>Revoir ses habitudes de vie</a:t>
                      </a:r>
                      <a:endParaRPr lang="fr-CA" sz="1600" dirty="0">
                        <a:solidFill>
                          <a:schemeClr val="tx1"/>
                        </a:solidFill>
                      </a:endParaRPr>
                    </a:p>
                  </a:txBody>
                  <a:tcPr/>
                </a:tc>
                <a:tc>
                  <a:txBody>
                    <a:bodyPr/>
                    <a:lstStyle/>
                    <a:p>
                      <a:r>
                        <a:rPr lang="fr-CA" sz="1600" dirty="0" smtClean="0"/>
                        <a:t>Sommeil; alimentation;</a:t>
                      </a:r>
                      <a:r>
                        <a:rPr lang="fr-CA" sz="1600" baseline="0" dirty="0" smtClean="0"/>
                        <a:t> exercice; Plan d’action</a:t>
                      </a:r>
                      <a:endParaRPr lang="fr-CA" sz="1600" dirty="0">
                        <a:solidFill>
                          <a:schemeClr val="tx1"/>
                        </a:solidFill>
                      </a:endParaRPr>
                    </a:p>
                  </a:txBody>
                  <a:tcPr/>
                </a:tc>
                <a:extLst>
                  <a:ext uri="{0D108BD9-81ED-4DB2-BD59-A6C34878D82A}">
                    <a16:rowId xmlns="" xmlns:a16="http://schemas.microsoft.com/office/drawing/2014/main" val="10006"/>
                  </a:ext>
                </a:extLst>
              </a:tr>
              <a:tr h="370840">
                <a:tc>
                  <a:txBody>
                    <a:bodyPr/>
                    <a:lstStyle/>
                    <a:p>
                      <a:pPr algn="ctr"/>
                      <a:r>
                        <a:rPr lang="fr-CA" sz="1600" dirty="0" smtClean="0"/>
                        <a:t>7</a:t>
                      </a:r>
                      <a:endParaRPr lang="fr-CA" sz="1600" b="1" dirty="0">
                        <a:solidFill>
                          <a:schemeClr val="tx1"/>
                        </a:solidFill>
                      </a:endParaRPr>
                    </a:p>
                  </a:txBody>
                  <a:tcPr/>
                </a:tc>
                <a:tc>
                  <a:txBody>
                    <a:bodyPr/>
                    <a:lstStyle/>
                    <a:p>
                      <a:r>
                        <a:rPr lang="fr-CA" sz="1600" dirty="0" smtClean="0"/>
                        <a:t>Voir les choses autrement</a:t>
                      </a:r>
                      <a:endParaRPr lang="fr-CA" sz="1600" dirty="0">
                        <a:solidFill>
                          <a:schemeClr val="tx1"/>
                        </a:solidFill>
                      </a:endParaRPr>
                    </a:p>
                  </a:txBody>
                  <a:tcPr/>
                </a:tc>
                <a:tc>
                  <a:txBody>
                    <a:bodyPr/>
                    <a:lstStyle/>
                    <a:p>
                      <a:r>
                        <a:rPr lang="fr-CA" sz="1600" dirty="0" smtClean="0"/>
                        <a:t>Désamorcer les filtres</a:t>
                      </a:r>
                      <a:endParaRPr lang="fr-CA" sz="1600" dirty="0">
                        <a:solidFill>
                          <a:schemeClr val="tx1"/>
                        </a:solidFill>
                      </a:endParaRPr>
                    </a:p>
                  </a:txBody>
                  <a:tcPr/>
                </a:tc>
                <a:extLst>
                  <a:ext uri="{0D108BD9-81ED-4DB2-BD59-A6C34878D82A}">
                    <a16:rowId xmlns="" xmlns:a16="http://schemas.microsoft.com/office/drawing/2014/main" val="10007"/>
                  </a:ext>
                </a:extLst>
              </a:tr>
              <a:tr h="370840">
                <a:tc>
                  <a:txBody>
                    <a:bodyPr/>
                    <a:lstStyle/>
                    <a:p>
                      <a:pPr algn="ctr"/>
                      <a:r>
                        <a:rPr lang="fr-CA" sz="1600" dirty="0" smtClean="0"/>
                        <a:t>8</a:t>
                      </a:r>
                      <a:endParaRPr lang="fr-CA" sz="1600" b="1" dirty="0">
                        <a:solidFill>
                          <a:schemeClr val="tx1"/>
                        </a:solidFill>
                      </a:endParaRPr>
                    </a:p>
                  </a:txBody>
                  <a:tcPr/>
                </a:tc>
                <a:tc>
                  <a:txBody>
                    <a:bodyPr/>
                    <a:lstStyle/>
                    <a:p>
                      <a:r>
                        <a:rPr lang="fr-CA" sz="1600" dirty="0" smtClean="0"/>
                        <a:t>Apprendre à diminuer</a:t>
                      </a:r>
                      <a:r>
                        <a:rPr lang="fr-CA" sz="1600" baseline="0" dirty="0" smtClean="0"/>
                        <a:t> la tension</a:t>
                      </a:r>
                      <a:endParaRPr lang="fr-CA" sz="1600" dirty="0">
                        <a:solidFill>
                          <a:schemeClr val="tx1"/>
                        </a:solidFill>
                      </a:endParaRPr>
                    </a:p>
                  </a:txBody>
                  <a:tcPr/>
                </a:tc>
                <a:tc>
                  <a:txBody>
                    <a:bodyPr/>
                    <a:lstStyle/>
                    <a:p>
                      <a:r>
                        <a:rPr lang="fr-CA" sz="1600" dirty="0" smtClean="0"/>
                        <a:t>Gestion du stress</a:t>
                      </a:r>
                      <a:endParaRPr lang="fr-CA" sz="1600" dirty="0">
                        <a:solidFill>
                          <a:schemeClr val="tx1"/>
                        </a:solidFill>
                      </a:endParaRPr>
                    </a:p>
                  </a:txBody>
                  <a:tcPr/>
                </a:tc>
                <a:extLst>
                  <a:ext uri="{0D108BD9-81ED-4DB2-BD59-A6C34878D82A}">
                    <a16:rowId xmlns="" xmlns:a16="http://schemas.microsoft.com/office/drawing/2014/main" val="10008"/>
                  </a:ext>
                </a:extLst>
              </a:tr>
              <a:tr h="370840">
                <a:tc>
                  <a:txBody>
                    <a:bodyPr/>
                    <a:lstStyle/>
                    <a:p>
                      <a:pPr algn="ctr"/>
                      <a:r>
                        <a:rPr lang="fr-CA" sz="1600" dirty="0" smtClean="0"/>
                        <a:t>9</a:t>
                      </a:r>
                      <a:endParaRPr lang="fr-CA" sz="1600" b="1" dirty="0">
                        <a:solidFill>
                          <a:schemeClr val="tx1"/>
                        </a:solidFill>
                      </a:endParaRPr>
                    </a:p>
                  </a:txBody>
                  <a:tcPr/>
                </a:tc>
                <a:tc>
                  <a:txBody>
                    <a:bodyPr/>
                    <a:lstStyle/>
                    <a:p>
                      <a:r>
                        <a:rPr lang="fr-CA" sz="1600" dirty="0" smtClean="0"/>
                        <a:t>S’harmoniser</a:t>
                      </a:r>
                      <a:r>
                        <a:rPr lang="fr-CA" sz="1600" baseline="0" dirty="0" smtClean="0"/>
                        <a:t> avec le milieu du travail</a:t>
                      </a:r>
                      <a:endParaRPr lang="fr-CA" sz="1600" dirty="0">
                        <a:solidFill>
                          <a:schemeClr val="tx1"/>
                        </a:solidFill>
                      </a:endParaRPr>
                    </a:p>
                  </a:txBody>
                  <a:tcPr/>
                </a:tc>
                <a:tc>
                  <a:txBody>
                    <a:bodyPr/>
                    <a:lstStyle/>
                    <a:p>
                      <a:r>
                        <a:rPr lang="fr-CA" sz="1600" dirty="0" smtClean="0"/>
                        <a:t>Agir pour améliorer</a:t>
                      </a:r>
                      <a:r>
                        <a:rPr lang="fr-CA" sz="1600" baseline="0" dirty="0" smtClean="0"/>
                        <a:t> le bien-être au travail</a:t>
                      </a:r>
                      <a:endParaRPr lang="fr-CA" sz="1600" dirty="0">
                        <a:solidFill>
                          <a:schemeClr val="tx1"/>
                        </a:solidFill>
                      </a:endParaRPr>
                    </a:p>
                  </a:txBody>
                  <a:tcPr/>
                </a:tc>
                <a:extLst>
                  <a:ext uri="{0D108BD9-81ED-4DB2-BD59-A6C34878D82A}">
                    <a16:rowId xmlns="" xmlns:a16="http://schemas.microsoft.com/office/drawing/2014/main" val="10009"/>
                  </a:ext>
                </a:extLst>
              </a:tr>
              <a:tr h="370840">
                <a:tc>
                  <a:txBody>
                    <a:bodyPr/>
                    <a:lstStyle/>
                    <a:p>
                      <a:pPr algn="ctr"/>
                      <a:r>
                        <a:rPr lang="fr-CA" sz="1600" dirty="0" smtClean="0"/>
                        <a:t>10</a:t>
                      </a:r>
                      <a:endParaRPr lang="fr-CA" sz="1600" b="1" dirty="0">
                        <a:solidFill>
                          <a:schemeClr val="tx1"/>
                        </a:solidFill>
                      </a:endParaRPr>
                    </a:p>
                  </a:txBody>
                  <a:tcPr/>
                </a:tc>
                <a:tc>
                  <a:txBody>
                    <a:bodyPr/>
                    <a:lstStyle/>
                    <a:p>
                      <a:r>
                        <a:rPr lang="fr-CA" sz="1600" dirty="0" smtClean="0"/>
                        <a:t>Consolider sa boîte à outils</a:t>
                      </a:r>
                      <a:endParaRPr lang="fr-CA" sz="1600" dirty="0">
                        <a:solidFill>
                          <a:schemeClr val="tx1"/>
                        </a:solidFill>
                      </a:endParaRPr>
                    </a:p>
                  </a:txBody>
                  <a:tcPr/>
                </a:tc>
                <a:tc>
                  <a:txBody>
                    <a:bodyPr/>
                    <a:lstStyle/>
                    <a:p>
                      <a:r>
                        <a:rPr lang="fr-CA" sz="1600" dirty="0" smtClean="0"/>
                        <a:t>Bilan et suggestion</a:t>
                      </a:r>
                      <a:r>
                        <a:rPr lang="fr-CA" sz="1600" baseline="0" dirty="0" smtClean="0"/>
                        <a:t>s pour les prochains mois</a:t>
                      </a:r>
                      <a:endParaRPr lang="fr-CA" sz="1600" dirty="0">
                        <a:solidFill>
                          <a:schemeClr val="tx1"/>
                        </a:solidFill>
                      </a:endParaRPr>
                    </a:p>
                  </a:txBody>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22527352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3801211" y="253334"/>
            <a:ext cx="8229600" cy="1143000"/>
          </a:xfrm>
          <a:prstGeom prst="rect">
            <a:avLst/>
          </a:prstGeom>
        </p:spPr>
        <p:txBody>
          <a:bodyPr vert="horz" lIns="91440" tIns="45720" rIns="91440" bIns="45720" rtlCol="0" anchor="ctr">
            <a:noAutofit/>
          </a:bodyPr>
          <a:lstStyle/>
          <a:p>
            <a:pPr algn="ctr" defTabSz="914377">
              <a:spcBef>
                <a:spcPct val="0"/>
              </a:spcBef>
              <a:defRPr/>
            </a:pPr>
            <a:r>
              <a:rPr lang="fr-CA" sz="4000" b="1" dirty="0">
                <a:ea typeface="+mj-ea"/>
                <a:cs typeface="+mj-cs"/>
              </a:rPr>
              <a:t>Atelier d’autogestion de la dépression </a:t>
            </a:r>
          </a:p>
        </p:txBody>
      </p:sp>
      <p:sp>
        <p:nvSpPr>
          <p:cNvPr id="7" name="Espace réservé du contenu 2"/>
          <p:cNvSpPr txBox="1">
            <a:spLocks/>
          </p:cNvSpPr>
          <p:nvPr/>
        </p:nvSpPr>
        <p:spPr>
          <a:xfrm>
            <a:off x="1822591" y="1677490"/>
            <a:ext cx="8856984" cy="4525963"/>
          </a:xfrm>
          <a:prstGeom prst="rect">
            <a:avLst/>
          </a:prstGeom>
        </p:spPr>
        <p:txBody>
          <a:bodyPr vert="horz" lIns="91440" tIns="45720" rIns="91440" bIns="45720" rtlCol="0">
            <a:normAutofit lnSpcReduction="10000"/>
          </a:bodyPr>
          <a:lstStyle/>
          <a:p>
            <a:pPr defTabSz="914377">
              <a:spcBef>
                <a:spcPct val="20000"/>
              </a:spcBef>
              <a:defRPr/>
            </a:pPr>
            <a:r>
              <a:rPr lang="fr-CA" sz="2800" b="1" dirty="0"/>
              <a:t>Évaluation de l’acceptabilité et de l’efficacité potentielle</a:t>
            </a:r>
          </a:p>
          <a:p>
            <a:pPr marL="342891" indent="-342891" defTabSz="914377">
              <a:spcBef>
                <a:spcPct val="20000"/>
              </a:spcBef>
              <a:buFont typeface="Arial" pitchFamily="34" charset="0"/>
              <a:buChar char="•"/>
              <a:defRPr/>
            </a:pPr>
            <a:r>
              <a:rPr lang="fr-CA" sz="2400" b="1" u="sng" dirty="0"/>
              <a:t>Participants</a:t>
            </a:r>
          </a:p>
          <a:p>
            <a:pPr marL="800080" lvl="1" indent="-342891">
              <a:spcBef>
                <a:spcPct val="20000"/>
              </a:spcBef>
              <a:buFont typeface="Arial" pitchFamily="34" charset="0"/>
              <a:buChar char="•"/>
              <a:defRPr/>
            </a:pPr>
            <a:r>
              <a:rPr lang="fr-CA" sz="2400" dirty="0"/>
              <a:t>46 participants répartis en quatre groupes</a:t>
            </a:r>
          </a:p>
          <a:p>
            <a:pPr marL="800080" lvl="1" indent="-342891">
              <a:spcBef>
                <a:spcPct val="20000"/>
              </a:spcBef>
              <a:buFont typeface="Arial" pitchFamily="34" charset="0"/>
              <a:buChar char="•"/>
              <a:defRPr/>
            </a:pPr>
            <a:r>
              <a:rPr lang="fr-CA" sz="2400" dirty="0"/>
              <a:t>78% + d’un épisode de dépression (moyenne = 3)</a:t>
            </a:r>
          </a:p>
          <a:p>
            <a:pPr marL="800080" lvl="1" indent="-342891">
              <a:spcBef>
                <a:spcPct val="20000"/>
              </a:spcBef>
              <a:buFont typeface="Arial" pitchFamily="34" charset="0"/>
              <a:buChar char="•"/>
              <a:defRPr/>
            </a:pPr>
            <a:r>
              <a:rPr lang="fr-CA" sz="2400" dirty="0"/>
              <a:t>83% prenaient des antidépresseurs</a:t>
            </a:r>
            <a:endParaRPr lang="fr-CA" sz="2400" b="1" u="sng" dirty="0"/>
          </a:p>
          <a:p>
            <a:pPr marL="342891" indent="-342891" defTabSz="914377">
              <a:spcBef>
                <a:spcPct val="20000"/>
              </a:spcBef>
              <a:buFont typeface="Arial" pitchFamily="34" charset="0"/>
              <a:buChar char="•"/>
              <a:defRPr/>
            </a:pPr>
            <a:r>
              <a:rPr lang="fr-CA" sz="2400" b="1" u="sng" dirty="0"/>
              <a:t>Acceptabilité</a:t>
            </a:r>
          </a:p>
          <a:p>
            <a:pPr marL="800080" lvl="1" indent="-342891">
              <a:spcBef>
                <a:spcPct val="20000"/>
              </a:spcBef>
              <a:buFont typeface="Arial" pitchFamily="34" charset="0"/>
              <a:buChar char="•"/>
              <a:defRPr/>
            </a:pPr>
            <a:r>
              <a:rPr lang="fr-CA" sz="2400" dirty="0"/>
              <a:t>82% ont continué jusqu’à la fin</a:t>
            </a:r>
          </a:p>
          <a:p>
            <a:pPr marL="800080" lvl="1" indent="-342891">
              <a:spcBef>
                <a:spcPct val="20000"/>
              </a:spcBef>
              <a:buFont typeface="Arial" pitchFamily="34" charset="0"/>
              <a:buChar char="•"/>
              <a:defRPr/>
            </a:pPr>
            <a:r>
              <a:rPr lang="fr-CA" sz="2400" dirty="0"/>
              <a:t>Ont assisté à 8.2 rencontres /10</a:t>
            </a:r>
          </a:p>
          <a:p>
            <a:pPr marL="800080" lvl="1" indent="-342891">
              <a:spcBef>
                <a:spcPct val="20000"/>
              </a:spcBef>
              <a:buFont typeface="Arial" pitchFamily="34" charset="0"/>
              <a:buChar char="•"/>
              <a:defRPr/>
            </a:pPr>
            <a:r>
              <a:rPr lang="fr-CA" sz="2400" dirty="0"/>
              <a:t>Aspects les plus appréciés: effet positif du groupe, qualité de la </a:t>
            </a:r>
            <a:r>
              <a:rPr lang="fr-CA" sz="2400" dirty="0" err="1"/>
              <a:t>co</a:t>
            </a:r>
            <a:r>
              <a:rPr lang="fr-CA" sz="2400" dirty="0"/>
              <a:t>-animation, alternance entre théorie, pratique et discussions de groupe, qualité des fascicules remis à chaque semaine</a:t>
            </a:r>
          </a:p>
          <a:p>
            <a:pPr lvl="1">
              <a:spcBef>
                <a:spcPct val="20000"/>
              </a:spcBef>
              <a:defRPr/>
            </a:pPr>
            <a:endParaRPr lang="fr-CA" sz="2400" dirty="0"/>
          </a:p>
          <a:p>
            <a:pPr marL="342891" indent="-342891" defTabSz="914377">
              <a:spcBef>
                <a:spcPct val="20000"/>
              </a:spcBef>
              <a:buFont typeface="Arial" pitchFamily="34" charset="0"/>
              <a:buChar char="•"/>
              <a:defRPr/>
            </a:pPr>
            <a:endParaRPr lang="fr-CA" sz="2800" b="1" dirty="0"/>
          </a:p>
        </p:txBody>
      </p:sp>
      <p:sp>
        <p:nvSpPr>
          <p:cNvPr id="9" name="ZoneTexte 8"/>
          <p:cNvSpPr txBox="1"/>
          <p:nvPr/>
        </p:nvSpPr>
        <p:spPr>
          <a:xfrm>
            <a:off x="601884" y="6198678"/>
            <a:ext cx="11354764" cy="584775"/>
          </a:xfrm>
          <a:prstGeom prst="rect">
            <a:avLst/>
          </a:prstGeom>
          <a:noFill/>
        </p:spPr>
        <p:txBody>
          <a:bodyPr wrap="square" rtlCol="0">
            <a:spAutoFit/>
          </a:bodyPr>
          <a:lstStyle/>
          <a:p>
            <a:r>
              <a:rPr lang="fr-CA" sz="1600" dirty="0"/>
              <a:t>Houle J, Gauvin G, Collard B, et al. (2016). </a:t>
            </a:r>
            <a:r>
              <a:rPr lang="fr-CA" sz="1600" dirty="0" err="1"/>
              <a:t>Empowering</a:t>
            </a:r>
            <a:r>
              <a:rPr lang="fr-CA" sz="1600" dirty="0"/>
              <a:t> </a:t>
            </a:r>
            <a:r>
              <a:rPr lang="fr-CA" sz="1600" dirty="0" err="1"/>
              <a:t>adults</a:t>
            </a:r>
            <a:r>
              <a:rPr lang="fr-CA" sz="1600" dirty="0"/>
              <a:t> in </a:t>
            </a:r>
            <a:r>
              <a:rPr lang="fr-CA" sz="1600" dirty="0" err="1"/>
              <a:t>recovery</a:t>
            </a:r>
            <a:r>
              <a:rPr lang="fr-CA" sz="1600" dirty="0"/>
              <a:t> </a:t>
            </a:r>
            <a:r>
              <a:rPr lang="fr-CA" sz="1600" dirty="0" err="1"/>
              <a:t>from</a:t>
            </a:r>
            <a:r>
              <a:rPr lang="fr-CA" sz="1600" dirty="0"/>
              <a:t> </a:t>
            </a:r>
            <a:r>
              <a:rPr lang="fr-CA" sz="1600" dirty="0" err="1"/>
              <a:t>depression</a:t>
            </a:r>
            <a:r>
              <a:rPr lang="fr-CA" sz="1600" dirty="0"/>
              <a:t>: A </a:t>
            </a:r>
            <a:r>
              <a:rPr lang="fr-CA" sz="1600" dirty="0" err="1"/>
              <a:t>community-based</a:t>
            </a:r>
            <a:r>
              <a:rPr lang="fr-CA" sz="1600" dirty="0"/>
              <a:t> self-management group program. Canadian Journal of </a:t>
            </a:r>
            <a:r>
              <a:rPr lang="fr-CA" sz="1600" dirty="0" err="1"/>
              <a:t>Community</a:t>
            </a:r>
            <a:r>
              <a:rPr lang="fr-CA" sz="1600" dirty="0"/>
              <a:t> Mental </a:t>
            </a:r>
            <a:r>
              <a:rPr lang="fr-CA" sz="1600" dirty="0" err="1"/>
              <a:t>Health</a:t>
            </a:r>
            <a:r>
              <a:rPr lang="fr-CA" sz="1600" dirty="0"/>
              <a:t>, 35(2). </a:t>
            </a:r>
          </a:p>
        </p:txBody>
      </p:sp>
      <p:pic>
        <p:nvPicPr>
          <p:cNvPr id="5" name="Shape 284"/>
          <p:cNvPicPr preferRelativeResize="0"/>
          <p:nvPr/>
        </p:nvPicPr>
        <p:blipFill>
          <a:blip r:embed="rId3">
            <a:alphaModFix/>
          </a:blip>
          <a:stretch>
            <a:fillRect/>
          </a:stretch>
        </p:blipFill>
        <p:spPr>
          <a:xfrm>
            <a:off x="223909" y="188640"/>
            <a:ext cx="3600451" cy="1181100"/>
          </a:xfrm>
          <a:prstGeom prst="rect">
            <a:avLst/>
          </a:prstGeom>
          <a:noFill/>
          <a:ln>
            <a:noFill/>
          </a:ln>
        </p:spPr>
      </p:pic>
    </p:spTree>
    <p:extLst>
      <p:ext uri="{BB962C8B-B14F-4D97-AF65-F5344CB8AC3E}">
        <p14:creationId xmlns:p14="http://schemas.microsoft.com/office/powerpoint/2010/main" val="35547029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3772084" y="270119"/>
            <a:ext cx="8373616" cy="1143000"/>
          </a:xfrm>
          <a:prstGeom prst="rect">
            <a:avLst/>
          </a:prstGeom>
        </p:spPr>
        <p:txBody>
          <a:bodyPr vert="horz" lIns="91440" tIns="45720" rIns="91440" bIns="45720" rtlCol="0" anchor="ctr">
            <a:normAutofit fontScale="92500"/>
          </a:bodyPr>
          <a:lstStyle/>
          <a:p>
            <a:pPr algn="ctr" defTabSz="914377">
              <a:spcBef>
                <a:spcPct val="0"/>
              </a:spcBef>
              <a:defRPr/>
            </a:pPr>
            <a:r>
              <a:rPr lang="fr-CA" sz="4400" b="1" dirty="0">
                <a:ea typeface="+mj-ea"/>
                <a:cs typeface="+mj-cs"/>
              </a:rPr>
              <a:t>Atelier d’autogestion de la dépression</a:t>
            </a:r>
          </a:p>
        </p:txBody>
      </p:sp>
      <p:sp>
        <p:nvSpPr>
          <p:cNvPr id="7" name="Espace réservé du contenu 2"/>
          <p:cNvSpPr txBox="1">
            <a:spLocks/>
          </p:cNvSpPr>
          <p:nvPr/>
        </p:nvSpPr>
        <p:spPr>
          <a:xfrm>
            <a:off x="1667508" y="1651073"/>
            <a:ext cx="8856984" cy="4525963"/>
          </a:xfrm>
          <a:prstGeom prst="rect">
            <a:avLst/>
          </a:prstGeom>
        </p:spPr>
        <p:txBody>
          <a:bodyPr vert="horz" lIns="91440" tIns="45720" rIns="91440" bIns="45720" rtlCol="0">
            <a:normAutofit/>
          </a:bodyPr>
          <a:lstStyle/>
          <a:p>
            <a:pPr defTabSz="914377">
              <a:spcBef>
                <a:spcPct val="20000"/>
              </a:spcBef>
              <a:defRPr/>
            </a:pPr>
            <a:r>
              <a:rPr lang="fr-CA" sz="2800" b="1" dirty="0"/>
              <a:t>Évaluation de l’acceptabilité et de l’efficacité potentielle</a:t>
            </a:r>
          </a:p>
          <a:p>
            <a:pPr marL="342891" indent="-342891" defTabSz="914377">
              <a:spcBef>
                <a:spcPct val="20000"/>
              </a:spcBef>
              <a:buFont typeface="Arial" pitchFamily="34" charset="0"/>
              <a:buChar char="•"/>
              <a:defRPr/>
            </a:pPr>
            <a:r>
              <a:rPr lang="fr-CA" sz="2400" b="1" u="sng" dirty="0"/>
              <a:t>Efficacité potentielle</a:t>
            </a:r>
          </a:p>
          <a:p>
            <a:pPr marL="800080" lvl="1" indent="-342891">
              <a:spcBef>
                <a:spcPct val="20000"/>
              </a:spcBef>
              <a:buFont typeface="Arial" pitchFamily="34" charset="0"/>
              <a:buChar char="•"/>
              <a:defRPr/>
            </a:pPr>
            <a:r>
              <a:rPr lang="fr-CA" sz="2400" dirty="0"/>
              <a:t>Diminution significative des symptômes qui persiste quatre mois plus tard</a:t>
            </a:r>
          </a:p>
          <a:p>
            <a:pPr lvl="1">
              <a:spcBef>
                <a:spcPct val="20000"/>
              </a:spcBef>
              <a:defRPr/>
            </a:pPr>
            <a:endParaRPr lang="fr-CA" sz="2400" dirty="0"/>
          </a:p>
          <a:p>
            <a:pPr marL="342891" indent="-342891" defTabSz="914377">
              <a:spcBef>
                <a:spcPct val="20000"/>
              </a:spcBef>
              <a:buFont typeface="Arial" pitchFamily="34" charset="0"/>
              <a:buChar char="•"/>
              <a:defRPr/>
            </a:pPr>
            <a:endParaRPr lang="fr-CA" sz="2800" b="1" dirty="0"/>
          </a:p>
        </p:txBody>
      </p:sp>
      <p:pic>
        <p:nvPicPr>
          <p:cNvPr id="4" name="Image 3"/>
          <p:cNvPicPr>
            <a:picLocks noChangeAspect="1"/>
          </p:cNvPicPr>
          <p:nvPr/>
        </p:nvPicPr>
        <p:blipFill>
          <a:blip r:embed="rId3" cstate="print"/>
          <a:stretch>
            <a:fillRect/>
          </a:stretch>
        </p:blipFill>
        <p:spPr>
          <a:xfrm>
            <a:off x="2410061" y="3569232"/>
            <a:ext cx="6908892" cy="2307803"/>
          </a:xfrm>
          <a:prstGeom prst="rect">
            <a:avLst/>
          </a:prstGeom>
        </p:spPr>
      </p:pic>
      <p:sp>
        <p:nvSpPr>
          <p:cNvPr id="9" name="ZoneTexte 8"/>
          <p:cNvSpPr txBox="1"/>
          <p:nvPr/>
        </p:nvSpPr>
        <p:spPr>
          <a:xfrm>
            <a:off x="694481" y="6279703"/>
            <a:ext cx="11076972" cy="584775"/>
          </a:xfrm>
          <a:prstGeom prst="rect">
            <a:avLst/>
          </a:prstGeom>
          <a:noFill/>
        </p:spPr>
        <p:txBody>
          <a:bodyPr wrap="square" rtlCol="0">
            <a:spAutoFit/>
          </a:bodyPr>
          <a:lstStyle/>
          <a:p>
            <a:r>
              <a:rPr lang="fr-CA" sz="1600" dirty="0"/>
              <a:t>Houle J, Gauvin G, Collard B, et al. (2016). </a:t>
            </a:r>
            <a:r>
              <a:rPr lang="fr-CA" sz="1600" dirty="0" err="1"/>
              <a:t>Empowering</a:t>
            </a:r>
            <a:r>
              <a:rPr lang="fr-CA" sz="1600" dirty="0"/>
              <a:t> </a:t>
            </a:r>
            <a:r>
              <a:rPr lang="fr-CA" sz="1600" dirty="0" err="1"/>
              <a:t>adults</a:t>
            </a:r>
            <a:r>
              <a:rPr lang="fr-CA" sz="1600" dirty="0"/>
              <a:t> in </a:t>
            </a:r>
            <a:r>
              <a:rPr lang="fr-CA" sz="1600" dirty="0" err="1"/>
              <a:t>recovery</a:t>
            </a:r>
            <a:r>
              <a:rPr lang="fr-CA" sz="1600" dirty="0"/>
              <a:t> </a:t>
            </a:r>
            <a:r>
              <a:rPr lang="fr-CA" sz="1600" dirty="0" err="1"/>
              <a:t>from</a:t>
            </a:r>
            <a:r>
              <a:rPr lang="fr-CA" sz="1600" dirty="0"/>
              <a:t> </a:t>
            </a:r>
            <a:r>
              <a:rPr lang="fr-CA" sz="1600" dirty="0" err="1"/>
              <a:t>depression</a:t>
            </a:r>
            <a:r>
              <a:rPr lang="fr-CA" sz="1600" dirty="0"/>
              <a:t>: A </a:t>
            </a:r>
            <a:r>
              <a:rPr lang="fr-CA" sz="1600" dirty="0" err="1"/>
              <a:t>community-based</a:t>
            </a:r>
            <a:r>
              <a:rPr lang="fr-CA" sz="1600" dirty="0"/>
              <a:t> self-management group program. Canadian Journal of </a:t>
            </a:r>
            <a:r>
              <a:rPr lang="fr-CA" sz="1600" dirty="0" err="1"/>
              <a:t>Community</a:t>
            </a:r>
            <a:r>
              <a:rPr lang="fr-CA" sz="1600" dirty="0"/>
              <a:t> Mental </a:t>
            </a:r>
            <a:r>
              <a:rPr lang="fr-CA" sz="1600" dirty="0" err="1"/>
              <a:t>Health</a:t>
            </a:r>
            <a:r>
              <a:rPr lang="fr-CA" sz="1600" dirty="0"/>
              <a:t>, 35(2). </a:t>
            </a:r>
          </a:p>
        </p:txBody>
      </p:sp>
      <p:pic>
        <p:nvPicPr>
          <p:cNvPr id="8" name="Shape 284"/>
          <p:cNvPicPr preferRelativeResize="0"/>
          <p:nvPr/>
        </p:nvPicPr>
        <p:blipFill>
          <a:blip r:embed="rId4">
            <a:alphaModFix/>
          </a:blip>
          <a:stretch>
            <a:fillRect/>
          </a:stretch>
        </p:blipFill>
        <p:spPr>
          <a:xfrm>
            <a:off x="200754" y="187227"/>
            <a:ext cx="3600451" cy="1181100"/>
          </a:xfrm>
          <a:prstGeom prst="rect">
            <a:avLst/>
          </a:prstGeom>
          <a:noFill/>
          <a:ln>
            <a:noFill/>
          </a:ln>
        </p:spPr>
      </p:pic>
    </p:spTree>
    <p:extLst>
      <p:ext uri="{BB962C8B-B14F-4D97-AF65-F5344CB8AC3E}">
        <p14:creationId xmlns:p14="http://schemas.microsoft.com/office/powerpoint/2010/main" val="17003480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3737359" y="327994"/>
            <a:ext cx="8373616" cy="1143000"/>
          </a:xfrm>
          <a:prstGeom prst="rect">
            <a:avLst/>
          </a:prstGeom>
        </p:spPr>
        <p:txBody>
          <a:bodyPr vert="horz" lIns="91440" tIns="45720" rIns="91440" bIns="45720" rtlCol="0" anchor="ctr">
            <a:normAutofit fontScale="92500"/>
          </a:bodyPr>
          <a:lstStyle/>
          <a:p>
            <a:pPr algn="ctr" defTabSz="914377">
              <a:spcBef>
                <a:spcPct val="0"/>
              </a:spcBef>
              <a:defRPr/>
            </a:pPr>
            <a:r>
              <a:rPr lang="fr-CA" sz="4400" b="1" dirty="0">
                <a:ea typeface="+mj-ea"/>
                <a:cs typeface="+mj-cs"/>
              </a:rPr>
              <a:t>Atelier d’autogestion de la dépression</a:t>
            </a:r>
          </a:p>
        </p:txBody>
      </p:sp>
      <p:sp>
        <p:nvSpPr>
          <p:cNvPr id="9" name="ZoneTexte 8"/>
          <p:cNvSpPr txBox="1"/>
          <p:nvPr/>
        </p:nvSpPr>
        <p:spPr>
          <a:xfrm>
            <a:off x="694481" y="6279703"/>
            <a:ext cx="11076972" cy="584775"/>
          </a:xfrm>
          <a:prstGeom prst="rect">
            <a:avLst/>
          </a:prstGeom>
          <a:noFill/>
        </p:spPr>
        <p:txBody>
          <a:bodyPr wrap="square" rtlCol="0">
            <a:spAutoFit/>
          </a:bodyPr>
          <a:lstStyle/>
          <a:p>
            <a:r>
              <a:rPr lang="fr-CA" sz="1600" dirty="0"/>
              <a:t>Houle J, Gauvin G, Collard B, et al. (2016). </a:t>
            </a:r>
            <a:r>
              <a:rPr lang="fr-CA" sz="1600" dirty="0" err="1"/>
              <a:t>Empowering</a:t>
            </a:r>
            <a:r>
              <a:rPr lang="fr-CA" sz="1600" dirty="0"/>
              <a:t> </a:t>
            </a:r>
            <a:r>
              <a:rPr lang="fr-CA" sz="1600" dirty="0" err="1"/>
              <a:t>adults</a:t>
            </a:r>
            <a:r>
              <a:rPr lang="fr-CA" sz="1600" dirty="0"/>
              <a:t> in </a:t>
            </a:r>
            <a:r>
              <a:rPr lang="fr-CA" sz="1600" dirty="0" err="1"/>
              <a:t>recovery</a:t>
            </a:r>
            <a:r>
              <a:rPr lang="fr-CA" sz="1600" dirty="0"/>
              <a:t> </a:t>
            </a:r>
            <a:r>
              <a:rPr lang="fr-CA" sz="1600" dirty="0" err="1"/>
              <a:t>from</a:t>
            </a:r>
            <a:r>
              <a:rPr lang="fr-CA" sz="1600" dirty="0"/>
              <a:t> </a:t>
            </a:r>
            <a:r>
              <a:rPr lang="fr-CA" sz="1600" dirty="0" err="1"/>
              <a:t>depression</a:t>
            </a:r>
            <a:r>
              <a:rPr lang="fr-CA" sz="1600" dirty="0"/>
              <a:t>: A </a:t>
            </a:r>
            <a:r>
              <a:rPr lang="fr-CA" sz="1600" dirty="0" err="1"/>
              <a:t>community-based</a:t>
            </a:r>
            <a:r>
              <a:rPr lang="fr-CA" sz="1600" dirty="0"/>
              <a:t> self-management group program. Canadian Journal of </a:t>
            </a:r>
            <a:r>
              <a:rPr lang="fr-CA" sz="1600" dirty="0" err="1"/>
              <a:t>Community</a:t>
            </a:r>
            <a:r>
              <a:rPr lang="fr-CA" sz="1600" dirty="0"/>
              <a:t> Mental </a:t>
            </a:r>
            <a:r>
              <a:rPr lang="fr-CA" sz="1600" dirty="0" err="1"/>
              <a:t>Health</a:t>
            </a:r>
            <a:r>
              <a:rPr lang="fr-CA" sz="1600" dirty="0"/>
              <a:t>, 35(2). </a:t>
            </a:r>
          </a:p>
        </p:txBody>
      </p:sp>
      <p:pic>
        <p:nvPicPr>
          <p:cNvPr id="8" name="Shape 284"/>
          <p:cNvPicPr preferRelativeResize="0"/>
          <p:nvPr/>
        </p:nvPicPr>
        <p:blipFill>
          <a:blip r:embed="rId3">
            <a:alphaModFix/>
          </a:blip>
          <a:stretch>
            <a:fillRect/>
          </a:stretch>
        </p:blipFill>
        <p:spPr>
          <a:xfrm>
            <a:off x="217933" y="289894"/>
            <a:ext cx="3600451" cy="1181100"/>
          </a:xfrm>
          <a:prstGeom prst="rect">
            <a:avLst/>
          </a:prstGeom>
          <a:noFill/>
          <a:ln>
            <a:noFill/>
          </a:ln>
        </p:spPr>
      </p:pic>
      <p:sp>
        <p:nvSpPr>
          <p:cNvPr id="10" name="Espace réservé du contenu 2"/>
          <p:cNvSpPr txBox="1">
            <a:spLocks/>
          </p:cNvSpPr>
          <p:nvPr/>
        </p:nvSpPr>
        <p:spPr>
          <a:xfrm>
            <a:off x="1834328" y="2046127"/>
            <a:ext cx="8797277" cy="4525963"/>
          </a:xfrm>
          <a:prstGeom prst="rect">
            <a:avLst/>
          </a:prstGeom>
        </p:spPr>
        <p:txBody>
          <a:bodyPr vert="horz" lIns="91440" tIns="45720" rIns="91440" bIns="45720" rtlCol="0">
            <a:normAutofit/>
          </a:bodyPr>
          <a:lstStyle/>
          <a:p>
            <a:pPr defTabSz="914377">
              <a:spcBef>
                <a:spcPct val="20000"/>
              </a:spcBef>
              <a:defRPr/>
            </a:pPr>
            <a:r>
              <a:rPr lang="fr-CA" sz="2800" b="1" dirty="0"/>
              <a:t>Évaluation de l’acceptabilité et de l’efficacité potentielle</a:t>
            </a:r>
          </a:p>
          <a:p>
            <a:pPr marL="342891" indent="-342891" defTabSz="914377">
              <a:spcBef>
                <a:spcPct val="20000"/>
              </a:spcBef>
              <a:buFont typeface="Arial" pitchFamily="34" charset="0"/>
              <a:buChar char="•"/>
              <a:defRPr/>
            </a:pPr>
            <a:r>
              <a:rPr lang="fr-CA" sz="2400" b="1" u="sng" dirty="0"/>
              <a:t>Efficacité potentielle</a:t>
            </a:r>
          </a:p>
          <a:p>
            <a:pPr marL="800080" lvl="1" indent="-342891">
              <a:spcBef>
                <a:spcPct val="20000"/>
              </a:spcBef>
              <a:buFont typeface="Arial" pitchFamily="34" charset="0"/>
              <a:buChar char="•"/>
              <a:defRPr/>
            </a:pPr>
            <a:r>
              <a:rPr lang="fr-CA" sz="2400" dirty="0"/>
              <a:t>Amélioration significative des connaissances, du sentiment d’auto-efficacité et des comportements d’autogestion</a:t>
            </a:r>
          </a:p>
          <a:p>
            <a:pPr marL="800080" lvl="1" indent="-342891">
              <a:spcAft>
                <a:spcPts val="600"/>
              </a:spcAft>
              <a:buFont typeface="Arial" pitchFamily="34" charset="0"/>
              <a:buChar char="•"/>
              <a:defRPr/>
            </a:pPr>
            <a:r>
              <a:rPr lang="fr-CA" sz="2400" dirty="0"/>
              <a:t>Effets rapportés par les participants cohérents avec les résultats quantitatifs</a:t>
            </a:r>
          </a:p>
          <a:p>
            <a:pPr lvl="1">
              <a:spcBef>
                <a:spcPct val="20000"/>
              </a:spcBef>
              <a:defRPr/>
            </a:pPr>
            <a:endParaRPr lang="fr-CA" sz="2400" dirty="0"/>
          </a:p>
          <a:p>
            <a:pPr marL="342891" indent="-342891" defTabSz="914377">
              <a:spcBef>
                <a:spcPct val="20000"/>
              </a:spcBef>
              <a:buFont typeface="Arial" pitchFamily="34" charset="0"/>
              <a:buChar char="•"/>
              <a:defRPr/>
            </a:pPr>
            <a:endParaRPr lang="fr-CA" sz="2800" b="1" dirty="0"/>
          </a:p>
        </p:txBody>
      </p:sp>
    </p:spTree>
    <p:extLst>
      <p:ext uri="{BB962C8B-B14F-4D97-AF65-F5344CB8AC3E}">
        <p14:creationId xmlns:p14="http://schemas.microsoft.com/office/powerpoint/2010/main" val="34048714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p:nvPr/>
        </p:nvSpPr>
        <p:spPr>
          <a:xfrm>
            <a:off x="695251" y="1078451"/>
            <a:ext cx="10801600" cy="819200"/>
          </a:xfrm>
          <a:prstGeom prst="rect">
            <a:avLst/>
          </a:prstGeom>
          <a:noFill/>
          <a:ln>
            <a:noFill/>
          </a:ln>
        </p:spPr>
        <p:txBody>
          <a:bodyPr spcFirstLastPara="1" wrap="square" lIns="91433" tIns="45700" rIns="91433" bIns="45700" anchor="t" anchorCtr="0">
            <a:noAutofit/>
          </a:bodyPr>
          <a:lstStyle/>
          <a:p>
            <a:pPr algn="ctr"/>
            <a:r>
              <a:rPr lang="fr" sz="2800" b="1" dirty="0">
                <a:solidFill>
                  <a:srgbClr val="D43707"/>
                </a:solidFill>
                <a:latin typeface="Montserrat"/>
                <a:ea typeface="Montserrat"/>
                <a:cs typeface="Montserrat"/>
                <a:sym typeface="Montserrat"/>
              </a:rPr>
              <a:t>CROISSANCE SIGNIFICATIVE ET IMPACT POSITIF </a:t>
            </a:r>
            <a:endParaRPr sz="2800" dirty="0">
              <a:solidFill>
                <a:srgbClr val="D43707"/>
              </a:solidFill>
            </a:endParaRPr>
          </a:p>
        </p:txBody>
      </p:sp>
      <p:graphicFrame>
        <p:nvGraphicFramePr>
          <p:cNvPr id="308" name="Shape 308"/>
          <p:cNvGraphicFramePr/>
          <p:nvPr>
            <p:extLst/>
          </p:nvPr>
        </p:nvGraphicFramePr>
        <p:xfrm>
          <a:off x="366151" y="2104651"/>
          <a:ext cx="11459732" cy="3456266"/>
        </p:xfrm>
        <a:graphic>
          <a:graphicData uri="http://schemas.openxmlformats.org/drawingml/2006/table">
            <a:tbl>
              <a:tblPr>
                <a:noFill/>
              </a:tblPr>
              <a:tblGrid>
                <a:gridCol w="2864933">
                  <a:extLst>
                    <a:ext uri="{9D8B030D-6E8A-4147-A177-3AD203B41FA5}">
                      <a16:colId xmlns="" xmlns:a16="http://schemas.microsoft.com/office/drawing/2014/main" val="20000"/>
                    </a:ext>
                  </a:extLst>
                </a:gridCol>
                <a:gridCol w="2864933">
                  <a:extLst>
                    <a:ext uri="{9D8B030D-6E8A-4147-A177-3AD203B41FA5}">
                      <a16:colId xmlns="" xmlns:a16="http://schemas.microsoft.com/office/drawing/2014/main" val="20001"/>
                    </a:ext>
                  </a:extLst>
                </a:gridCol>
                <a:gridCol w="2864933">
                  <a:extLst>
                    <a:ext uri="{9D8B030D-6E8A-4147-A177-3AD203B41FA5}">
                      <a16:colId xmlns="" xmlns:a16="http://schemas.microsoft.com/office/drawing/2014/main" val="20002"/>
                    </a:ext>
                  </a:extLst>
                </a:gridCol>
                <a:gridCol w="2864933">
                  <a:extLst>
                    <a:ext uri="{9D8B030D-6E8A-4147-A177-3AD203B41FA5}">
                      <a16:colId xmlns="" xmlns:a16="http://schemas.microsoft.com/office/drawing/2014/main" val="20003"/>
                    </a:ext>
                  </a:extLst>
                </a:gridCol>
              </a:tblGrid>
              <a:tr h="1728133">
                <a:tc>
                  <a:txBody>
                    <a:bodyPr/>
                    <a:lstStyle/>
                    <a:p>
                      <a:pPr marL="0" lvl="0" indent="0" algn="ctr" rtl="0">
                        <a:spcBef>
                          <a:spcPts val="0"/>
                        </a:spcBef>
                        <a:spcAft>
                          <a:spcPts val="0"/>
                        </a:spcAft>
                        <a:buNone/>
                      </a:pPr>
                      <a:r>
                        <a:rPr lang="fr" sz="2400" b="1" dirty="0">
                          <a:solidFill>
                            <a:srgbClr val="FFFFFF"/>
                          </a:solidFill>
                          <a:latin typeface="Montserrat"/>
                          <a:ea typeface="Montserrat"/>
                          <a:cs typeface="Montserrat"/>
                          <a:sym typeface="Montserrat"/>
                        </a:rPr>
                        <a:t>1,1 million $ </a:t>
                      </a:r>
                      <a:endParaRPr sz="2400" b="1" dirty="0">
                        <a:solidFill>
                          <a:srgbClr val="FFFFFF"/>
                        </a:solidFill>
                        <a:latin typeface="Montserrat"/>
                        <a:ea typeface="Montserrat"/>
                        <a:cs typeface="Montserrat"/>
                        <a:sym typeface="Montserrat"/>
                      </a:endParaRPr>
                    </a:p>
                    <a:p>
                      <a:pPr marL="0" lvl="0" indent="0" algn="ctr" rtl="0">
                        <a:spcBef>
                          <a:spcPts val="0"/>
                        </a:spcBef>
                        <a:spcAft>
                          <a:spcPts val="0"/>
                        </a:spcAft>
                        <a:buNone/>
                      </a:pPr>
                      <a:r>
                        <a:rPr lang="fr" sz="1600" dirty="0">
                          <a:solidFill>
                            <a:srgbClr val="FFFFFF"/>
                          </a:solidFill>
                          <a:latin typeface="Montserrat"/>
                          <a:ea typeface="Montserrat"/>
                          <a:cs typeface="Montserrat"/>
                          <a:sym typeface="Montserrat"/>
                        </a:rPr>
                        <a:t>en investissements </a:t>
                      </a:r>
                      <a:endParaRPr sz="1600" dirty="0">
                        <a:solidFill>
                          <a:srgbClr val="FFFFFF"/>
                        </a:solidFill>
                        <a:latin typeface="Montserrat"/>
                        <a:ea typeface="Montserrat"/>
                        <a:cs typeface="Montserrat"/>
                        <a:sym typeface="Montserrat"/>
                      </a:endParaRPr>
                    </a:p>
                    <a:p>
                      <a:pPr marL="0" lvl="0" indent="0" algn="ctr" rtl="0">
                        <a:spcBef>
                          <a:spcPts val="0"/>
                        </a:spcBef>
                        <a:spcAft>
                          <a:spcPts val="0"/>
                        </a:spcAft>
                        <a:buNone/>
                      </a:pPr>
                      <a:r>
                        <a:rPr lang="fr" sz="1600" dirty="0">
                          <a:solidFill>
                            <a:srgbClr val="FFFFFF"/>
                          </a:solidFill>
                          <a:latin typeface="Montserrat"/>
                          <a:ea typeface="Montserrat"/>
                          <a:cs typeface="Montserrat"/>
                          <a:sym typeface="Montserrat"/>
                        </a:rPr>
                        <a:t>(secteur privé)</a:t>
                      </a:r>
                      <a:endParaRPr sz="1600" dirty="0">
                        <a:solidFill>
                          <a:srgbClr val="FFFFFF"/>
                        </a:solidFill>
                        <a:latin typeface="Montserrat"/>
                        <a:ea typeface="Montserrat"/>
                        <a:cs typeface="Montserrat"/>
                        <a:sym typeface="Montserrat"/>
                      </a:endParaRPr>
                    </a:p>
                  </a:txBody>
                  <a:tcPr marL="91433" marR="91433" marT="91433" marB="91433" anchor="ctr">
                    <a:lnL w="114300" cap="flat" cmpd="sng">
                      <a:solidFill>
                        <a:srgbClr val="FFFFFF"/>
                      </a:solidFill>
                      <a:prstDash val="solid"/>
                      <a:round/>
                      <a:headEnd type="none" w="sm" len="sm"/>
                      <a:tailEnd type="none" w="sm" len="sm"/>
                    </a:lnL>
                    <a:lnR w="114300" cap="flat" cmpd="sng">
                      <a:solidFill>
                        <a:srgbClr val="FFFFFF"/>
                      </a:solidFill>
                      <a:prstDash val="solid"/>
                      <a:round/>
                      <a:headEnd type="none" w="sm" len="sm"/>
                      <a:tailEnd type="none" w="sm" len="sm"/>
                    </a:lnR>
                    <a:lnT w="114300" cap="flat" cmpd="sng">
                      <a:solidFill>
                        <a:srgbClr val="FFFFFF"/>
                      </a:solidFill>
                      <a:prstDash val="solid"/>
                      <a:round/>
                      <a:headEnd type="none" w="sm" len="sm"/>
                      <a:tailEnd type="none" w="sm" len="sm"/>
                    </a:lnT>
                    <a:lnB w="114300" cap="flat" cmpd="sng">
                      <a:solidFill>
                        <a:srgbClr val="FFFFFF"/>
                      </a:solidFill>
                      <a:prstDash val="solid"/>
                      <a:round/>
                      <a:headEnd type="none" w="sm" len="sm"/>
                      <a:tailEnd type="none" w="sm" len="sm"/>
                    </a:lnB>
                    <a:solidFill>
                      <a:srgbClr val="EA9999"/>
                    </a:solidFill>
                  </a:tcPr>
                </a:tc>
                <a:tc>
                  <a:txBody>
                    <a:bodyPr/>
                    <a:lstStyle/>
                    <a:p>
                      <a:pPr marL="0" lvl="0" indent="0" algn="ctr" rtl="0">
                        <a:spcBef>
                          <a:spcPts val="0"/>
                        </a:spcBef>
                        <a:spcAft>
                          <a:spcPts val="0"/>
                        </a:spcAft>
                        <a:buNone/>
                      </a:pPr>
                      <a:r>
                        <a:rPr lang="fr" sz="2400" b="1">
                          <a:solidFill>
                            <a:srgbClr val="FFFFFF"/>
                          </a:solidFill>
                          <a:latin typeface="Montserrat"/>
                          <a:ea typeface="Montserrat"/>
                          <a:cs typeface="Montserrat"/>
                          <a:sym typeface="Montserrat"/>
                        </a:rPr>
                        <a:t>+ 80 % </a:t>
                      </a:r>
                      <a:endParaRPr sz="24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fr" sz="1600">
                          <a:solidFill>
                            <a:srgbClr val="FFFFFF"/>
                          </a:solidFill>
                          <a:latin typeface="Montserrat"/>
                          <a:ea typeface="Montserrat"/>
                          <a:cs typeface="Montserrat"/>
                          <a:sym typeface="Montserrat"/>
                        </a:rPr>
                        <a:t>croissance</a:t>
                      </a:r>
                      <a:endParaRPr sz="1600">
                        <a:solidFill>
                          <a:srgbClr val="FFFFFF"/>
                        </a:solidFill>
                        <a:latin typeface="Montserrat"/>
                        <a:ea typeface="Montserrat"/>
                        <a:cs typeface="Montserrat"/>
                        <a:sym typeface="Montserrat"/>
                      </a:endParaRPr>
                    </a:p>
                    <a:p>
                      <a:pPr marL="0" lvl="0" indent="0" algn="ctr" rtl="0">
                        <a:spcBef>
                          <a:spcPts val="0"/>
                        </a:spcBef>
                        <a:spcAft>
                          <a:spcPts val="0"/>
                        </a:spcAft>
                        <a:buNone/>
                      </a:pPr>
                      <a:r>
                        <a:rPr lang="fr" sz="1600">
                          <a:solidFill>
                            <a:srgbClr val="FFFFFF"/>
                          </a:solidFill>
                          <a:latin typeface="Montserrat"/>
                          <a:ea typeface="Montserrat"/>
                          <a:cs typeface="Montserrat"/>
                          <a:sym typeface="Montserrat"/>
                        </a:rPr>
                        <a:t>+ 1,000 participants en 2017, pour un total de + 3 000 participants depuis 2012</a:t>
                      </a:r>
                      <a:endParaRPr sz="1600">
                        <a:solidFill>
                          <a:srgbClr val="FFFFFF"/>
                        </a:solidFill>
                        <a:latin typeface="Montserrat"/>
                        <a:ea typeface="Montserrat"/>
                        <a:cs typeface="Montserrat"/>
                        <a:sym typeface="Montserrat"/>
                      </a:endParaRPr>
                    </a:p>
                  </a:txBody>
                  <a:tcPr marL="91433" marR="91433" marT="91433" marB="91433" anchor="ctr">
                    <a:lnL w="114300" cap="flat" cmpd="sng">
                      <a:solidFill>
                        <a:srgbClr val="FFFFFF"/>
                      </a:solidFill>
                      <a:prstDash val="solid"/>
                      <a:round/>
                      <a:headEnd type="none" w="sm" len="sm"/>
                      <a:tailEnd type="none" w="sm" len="sm"/>
                    </a:lnL>
                    <a:lnR w="114300" cap="flat" cmpd="sng">
                      <a:solidFill>
                        <a:srgbClr val="FFFFFF"/>
                      </a:solidFill>
                      <a:prstDash val="solid"/>
                      <a:round/>
                      <a:headEnd type="none" w="sm" len="sm"/>
                      <a:tailEnd type="none" w="sm" len="sm"/>
                    </a:lnR>
                    <a:lnT w="114300" cap="flat" cmpd="sng">
                      <a:solidFill>
                        <a:srgbClr val="FFFFFF"/>
                      </a:solidFill>
                      <a:prstDash val="solid"/>
                      <a:round/>
                      <a:headEnd type="none" w="sm" len="sm"/>
                      <a:tailEnd type="none" w="sm" len="sm"/>
                    </a:lnT>
                    <a:lnB w="114300" cap="flat" cmpd="sng">
                      <a:solidFill>
                        <a:srgbClr val="FFFFFF"/>
                      </a:solidFill>
                      <a:prstDash val="solid"/>
                      <a:round/>
                      <a:headEnd type="none" w="sm" len="sm"/>
                      <a:tailEnd type="none" w="sm" len="sm"/>
                    </a:lnB>
                    <a:solidFill>
                      <a:srgbClr val="EA9999"/>
                    </a:solidFill>
                  </a:tcPr>
                </a:tc>
                <a:tc>
                  <a:txBody>
                    <a:bodyPr/>
                    <a:lstStyle/>
                    <a:p>
                      <a:pPr marL="0" lvl="0" indent="0" algn="ctr" rtl="0">
                        <a:spcBef>
                          <a:spcPts val="0"/>
                        </a:spcBef>
                        <a:spcAft>
                          <a:spcPts val="0"/>
                        </a:spcAft>
                        <a:buNone/>
                      </a:pPr>
                      <a:r>
                        <a:rPr lang="fr" sz="2400" b="1">
                          <a:solidFill>
                            <a:srgbClr val="FFFFFF"/>
                          </a:solidFill>
                          <a:latin typeface="Montserrat"/>
                          <a:ea typeface="Montserrat"/>
                          <a:cs typeface="Montserrat"/>
                          <a:sym typeface="Montserrat"/>
                        </a:rPr>
                        <a:t>100 </a:t>
                      </a:r>
                      <a:endParaRPr sz="2400" b="1">
                        <a:solidFill>
                          <a:srgbClr val="FFFFFF"/>
                        </a:solidFill>
                        <a:latin typeface="Montserrat"/>
                        <a:ea typeface="Montserrat"/>
                        <a:cs typeface="Montserrat"/>
                        <a:sym typeface="Montserrat"/>
                      </a:endParaRPr>
                    </a:p>
                    <a:p>
                      <a:pPr marL="0" lvl="0" indent="0" algn="ctr" rtl="0">
                        <a:spcBef>
                          <a:spcPts val="0"/>
                        </a:spcBef>
                        <a:spcAft>
                          <a:spcPts val="0"/>
                        </a:spcAft>
                        <a:buClr>
                          <a:schemeClr val="dk1"/>
                        </a:buClr>
                        <a:buSzPts val="800"/>
                        <a:buFont typeface="Arial"/>
                        <a:buNone/>
                      </a:pPr>
                      <a:r>
                        <a:rPr lang="fr" sz="1600">
                          <a:solidFill>
                            <a:srgbClr val="FFFFFF"/>
                          </a:solidFill>
                          <a:latin typeface="Montserrat"/>
                          <a:ea typeface="Montserrat"/>
                          <a:cs typeface="Montserrat"/>
                          <a:sym typeface="Montserrat"/>
                        </a:rPr>
                        <a:t>ateliers / an</a:t>
                      </a:r>
                      <a:endParaRPr sz="1600">
                        <a:solidFill>
                          <a:srgbClr val="FFFFFF"/>
                        </a:solidFill>
                        <a:latin typeface="Montserrat"/>
                        <a:ea typeface="Montserrat"/>
                        <a:cs typeface="Montserrat"/>
                        <a:sym typeface="Montserrat"/>
                      </a:endParaRPr>
                    </a:p>
                    <a:p>
                      <a:pPr marL="0" lvl="0" indent="0" algn="ctr" rtl="0">
                        <a:spcBef>
                          <a:spcPts val="0"/>
                        </a:spcBef>
                        <a:spcAft>
                          <a:spcPts val="0"/>
                        </a:spcAft>
                        <a:buClr>
                          <a:schemeClr val="dk1"/>
                        </a:buClr>
                        <a:buSzPts val="800"/>
                        <a:buFont typeface="Arial"/>
                        <a:buNone/>
                      </a:pPr>
                      <a:r>
                        <a:rPr lang="fr" sz="1600">
                          <a:solidFill>
                            <a:srgbClr val="FFFFFF"/>
                          </a:solidFill>
                          <a:latin typeface="Montserrat"/>
                          <a:ea typeface="Montserrat"/>
                          <a:cs typeface="Montserrat"/>
                          <a:sym typeface="Montserrat"/>
                        </a:rPr>
                        <a:t>30 par Revivre</a:t>
                      </a:r>
                      <a:endParaRPr sz="1600">
                        <a:solidFill>
                          <a:srgbClr val="FFFFFF"/>
                        </a:solidFill>
                        <a:latin typeface="Montserrat"/>
                        <a:ea typeface="Montserrat"/>
                        <a:cs typeface="Montserrat"/>
                        <a:sym typeface="Montserrat"/>
                      </a:endParaRPr>
                    </a:p>
                    <a:p>
                      <a:pPr marL="0" lvl="0" indent="0" algn="ctr" rtl="0">
                        <a:spcBef>
                          <a:spcPts val="0"/>
                        </a:spcBef>
                        <a:spcAft>
                          <a:spcPts val="0"/>
                        </a:spcAft>
                        <a:buNone/>
                      </a:pPr>
                      <a:r>
                        <a:rPr lang="fr" sz="1600">
                          <a:solidFill>
                            <a:srgbClr val="FFFFFF"/>
                          </a:solidFill>
                          <a:latin typeface="Montserrat"/>
                          <a:ea typeface="Montserrat"/>
                          <a:cs typeface="Montserrat"/>
                          <a:sym typeface="Montserrat"/>
                        </a:rPr>
                        <a:t>70 par nos partenaires</a:t>
                      </a:r>
                      <a:endParaRPr sz="1600">
                        <a:solidFill>
                          <a:srgbClr val="FFFFFF"/>
                        </a:solidFill>
                        <a:latin typeface="Montserrat"/>
                        <a:ea typeface="Montserrat"/>
                        <a:cs typeface="Montserrat"/>
                        <a:sym typeface="Montserrat"/>
                      </a:endParaRPr>
                    </a:p>
                  </a:txBody>
                  <a:tcPr marL="91433" marR="91433" marT="91433" marB="91433" anchor="ctr">
                    <a:lnL w="114300" cap="flat" cmpd="sng">
                      <a:solidFill>
                        <a:srgbClr val="FFFFFF"/>
                      </a:solidFill>
                      <a:prstDash val="solid"/>
                      <a:round/>
                      <a:headEnd type="none" w="sm" len="sm"/>
                      <a:tailEnd type="none" w="sm" len="sm"/>
                    </a:lnL>
                    <a:lnR w="114300" cap="flat" cmpd="sng">
                      <a:solidFill>
                        <a:srgbClr val="FFFFFF"/>
                      </a:solidFill>
                      <a:prstDash val="solid"/>
                      <a:round/>
                      <a:headEnd type="none" w="sm" len="sm"/>
                      <a:tailEnd type="none" w="sm" len="sm"/>
                    </a:lnR>
                    <a:lnT w="114300" cap="flat" cmpd="sng">
                      <a:solidFill>
                        <a:srgbClr val="FFFFFF"/>
                      </a:solidFill>
                      <a:prstDash val="solid"/>
                      <a:round/>
                      <a:headEnd type="none" w="sm" len="sm"/>
                      <a:tailEnd type="none" w="sm" len="sm"/>
                    </a:lnT>
                    <a:lnB w="114300" cap="flat" cmpd="sng">
                      <a:solidFill>
                        <a:srgbClr val="FFFFFF"/>
                      </a:solidFill>
                      <a:prstDash val="solid"/>
                      <a:round/>
                      <a:headEnd type="none" w="sm" len="sm"/>
                      <a:tailEnd type="none" w="sm" len="sm"/>
                    </a:lnB>
                    <a:solidFill>
                      <a:srgbClr val="EA9999"/>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fr-CA" sz="2400" b="1" dirty="0">
                          <a:solidFill>
                            <a:srgbClr val="FFFFFF"/>
                          </a:solidFill>
                          <a:latin typeface="Montserrat"/>
                          <a:ea typeface="Montserrat"/>
                          <a:cs typeface="Montserrat"/>
                          <a:sym typeface="Montserrat"/>
                        </a:rPr>
                        <a:t>&gt;3 000 participants à ce jour</a:t>
                      </a:r>
                      <a:endParaRPr sz="1600" dirty="0">
                        <a:solidFill>
                          <a:srgbClr val="FFFFFF"/>
                        </a:solidFill>
                        <a:latin typeface="Montserrat"/>
                        <a:ea typeface="Montserrat"/>
                        <a:cs typeface="Montserrat"/>
                        <a:sym typeface="Montserrat"/>
                      </a:endParaRPr>
                    </a:p>
                  </a:txBody>
                  <a:tcPr marL="91433" marR="91433" marT="91433" marB="91433" anchor="ctr">
                    <a:lnL w="114300" cap="flat" cmpd="sng">
                      <a:solidFill>
                        <a:srgbClr val="FFFFFF"/>
                      </a:solidFill>
                      <a:prstDash val="solid"/>
                      <a:round/>
                      <a:headEnd type="none" w="sm" len="sm"/>
                      <a:tailEnd type="none" w="sm" len="sm"/>
                    </a:lnL>
                    <a:lnR w="114300" cap="flat" cmpd="sng">
                      <a:solidFill>
                        <a:srgbClr val="FFFFFF"/>
                      </a:solidFill>
                      <a:prstDash val="solid"/>
                      <a:round/>
                      <a:headEnd type="none" w="sm" len="sm"/>
                      <a:tailEnd type="none" w="sm" len="sm"/>
                    </a:lnR>
                    <a:lnT w="114300" cap="flat" cmpd="sng">
                      <a:solidFill>
                        <a:srgbClr val="FFFFFF"/>
                      </a:solidFill>
                      <a:prstDash val="solid"/>
                      <a:round/>
                      <a:headEnd type="none" w="sm" len="sm"/>
                      <a:tailEnd type="none" w="sm" len="sm"/>
                    </a:lnT>
                    <a:lnB w="114300" cap="flat" cmpd="sng">
                      <a:solidFill>
                        <a:srgbClr val="FFFFFF"/>
                      </a:solidFill>
                      <a:prstDash val="solid"/>
                      <a:round/>
                      <a:headEnd type="none" w="sm" len="sm"/>
                      <a:tailEnd type="none" w="sm" len="sm"/>
                    </a:lnB>
                    <a:solidFill>
                      <a:srgbClr val="EA9999"/>
                    </a:solidFill>
                  </a:tcPr>
                </a:tc>
                <a:extLst>
                  <a:ext uri="{0D108BD9-81ED-4DB2-BD59-A6C34878D82A}">
                    <a16:rowId xmlns="" xmlns:a16="http://schemas.microsoft.com/office/drawing/2014/main" val="10000"/>
                  </a:ext>
                </a:extLst>
              </a:tr>
              <a:tr h="1728133">
                <a:tc>
                  <a:txBody>
                    <a:bodyPr/>
                    <a:lstStyle/>
                    <a:p>
                      <a:pPr marL="0" lvl="0" indent="0" algn="ctr" rtl="0">
                        <a:spcBef>
                          <a:spcPts val="0"/>
                        </a:spcBef>
                        <a:spcAft>
                          <a:spcPts val="0"/>
                        </a:spcAft>
                        <a:buNone/>
                      </a:pPr>
                      <a:r>
                        <a:rPr lang="fr" sz="2400" b="1">
                          <a:solidFill>
                            <a:srgbClr val="FFFFFF"/>
                          </a:solidFill>
                          <a:latin typeface="Montserrat"/>
                          <a:ea typeface="Montserrat"/>
                          <a:cs typeface="Montserrat"/>
                          <a:sym typeface="Montserrat"/>
                        </a:rPr>
                        <a:t>450 </a:t>
                      </a:r>
                      <a:endParaRPr sz="24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fr" sz="1600">
                          <a:solidFill>
                            <a:srgbClr val="FFFFFF"/>
                          </a:solidFill>
                          <a:latin typeface="Montserrat"/>
                          <a:ea typeface="Montserrat"/>
                          <a:cs typeface="Montserrat"/>
                          <a:sym typeface="Montserrat"/>
                        </a:rPr>
                        <a:t>professionnels </a:t>
                      </a:r>
                      <a:endParaRPr sz="1600">
                        <a:solidFill>
                          <a:srgbClr val="FFFFFF"/>
                        </a:solidFill>
                        <a:latin typeface="Montserrat"/>
                        <a:ea typeface="Montserrat"/>
                        <a:cs typeface="Montserrat"/>
                        <a:sym typeface="Montserrat"/>
                      </a:endParaRPr>
                    </a:p>
                    <a:p>
                      <a:pPr marL="0" lvl="0" indent="0" algn="ctr" rtl="0">
                        <a:spcBef>
                          <a:spcPts val="0"/>
                        </a:spcBef>
                        <a:spcAft>
                          <a:spcPts val="0"/>
                        </a:spcAft>
                        <a:buNone/>
                      </a:pPr>
                      <a:r>
                        <a:rPr lang="fr" sz="1600">
                          <a:solidFill>
                            <a:srgbClr val="FFFFFF"/>
                          </a:solidFill>
                          <a:latin typeface="Montserrat"/>
                          <a:ea typeface="Montserrat"/>
                          <a:cs typeface="Montserrat"/>
                          <a:sym typeface="Montserrat"/>
                        </a:rPr>
                        <a:t>et intervenants formés </a:t>
                      </a:r>
                      <a:endParaRPr sz="1600">
                        <a:solidFill>
                          <a:srgbClr val="FFFFFF"/>
                        </a:solidFill>
                        <a:latin typeface="Montserrat"/>
                        <a:ea typeface="Montserrat"/>
                        <a:cs typeface="Montserrat"/>
                        <a:sym typeface="Montserrat"/>
                      </a:endParaRPr>
                    </a:p>
                    <a:p>
                      <a:pPr marL="0" lvl="0" indent="0" algn="ctr" rtl="0">
                        <a:spcBef>
                          <a:spcPts val="0"/>
                        </a:spcBef>
                        <a:spcAft>
                          <a:spcPts val="0"/>
                        </a:spcAft>
                        <a:buNone/>
                      </a:pPr>
                      <a:r>
                        <a:rPr lang="fr" sz="1600">
                          <a:solidFill>
                            <a:srgbClr val="FFFFFF"/>
                          </a:solidFill>
                          <a:latin typeface="Montserrat"/>
                          <a:ea typeface="Montserrat"/>
                          <a:cs typeface="Montserrat"/>
                          <a:sym typeface="Montserrat"/>
                        </a:rPr>
                        <a:t>par Revivre</a:t>
                      </a:r>
                      <a:endParaRPr sz="1600">
                        <a:solidFill>
                          <a:srgbClr val="FFFFFF"/>
                        </a:solidFill>
                        <a:latin typeface="Montserrat"/>
                        <a:ea typeface="Montserrat"/>
                        <a:cs typeface="Montserrat"/>
                        <a:sym typeface="Montserrat"/>
                      </a:endParaRPr>
                    </a:p>
                  </a:txBody>
                  <a:tcPr marL="91433" marR="91433" marT="91433" marB="91433" anchor="ctr">
                    <a:lnL w="114300" cap="flat" cmpd="sng">
                      <a:solidFill>
                        <a:srgbClr val="FFFFFF"/>
                      </a:solidFill>
                      <a:prstDash val="solid"/>
                      <a:round/>
                      <a:headEnd type="none" w="sm" len="sm"/>
                      <a:tailEnd type="none" w="sm" len="sm"/>
                    </a:lnL>
                    <a:lnR w="114300" cap="flat" cmpd="sng">
                      <a:solidFill>
                        <a:srgbClr val="FFFFFF"/>
                      </a:solidFill>
                      <a:prstDash val="solid"/>
                      <a:round/>
                      <a:headEnd type="none" w="sm" len="sm"/>
                      <a:tailEnd type="none" w="sm" len="sm"/>
                    </a:lnR>
                    <a:lnT w="114300" cap="flat" cmpd="sng">
                      <a:solidFill>
                        <a:srgbClr val="FFFFFF"/>
                      </a:solidFill>
                      <a:prstDash val="solid"/>
                      <a:round/>
                      <a:headEnd type="none" w="sm" len="sm"/>
                      <a:tailEnd type="none" w="sm" len="sm"/>
                    </a:lnT>
                    <a:lnB w="114300" cap="flat" cmpd="sng">
                      <a:solidFill>
                        <a:srgbClr val="FFFFFF"/>
                      </a:solidFill>
                      <a:prstDash val="solid"/>
                      <a:round/>
                      <a:headEnd type="none" w="sm" len="sm"/>
                      <a:tailEnd type="none" w="sm" len="sm"/>
                    </a:lnB>
                    <a:solidFill>
                      <a:srgbClr val="EA9999"/>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fr" sz="2400" b="1" dirty="0">
                          <a:solidFill>
                            <a:srgbClr val="FFFFFF"/>
                          </a:solidFill>
                          <a:latin typeface="Montserrat"/>
                          <a:ea typeface="Montserrat"/>
                          <a:cs typeface="Montserrat"/>
                          <a:sym typeface="Montserrat"/>
                        </a:rPr>
                        <a:t>42 </a:t>
                      </a:r>
                      <a:endParaRPr sz="2400" b="1" dirty="0">
                        <a:solidFill>
                          <a:srgbClr val="FFFFFF"/>
                        </a:solidFill>
                        <a:latin typeface="Montserrat"/>
                        <a:ea typeface="Montserrat"/>
                        <a:cs typeface="Montserrat"/>
                        <a:sym typeface="Montserrat"/>
                      </a:endParaRPr>
                    </a:p>
                    <a:p>
                      <a:pPr marL="0" lvl="0" indent="0" algn="ctr" rtl="0">
                        <a:spcBef>
                          <a:spcPts val="0"/>
                        </a:spcBef>
                        <a:spcAft>
                          <a:spcPts val="0"/>
                        </a:spcAft>
                        <a:buNone/>
                      </a:pPr>
                      <a:r>
                        <a:rPr lang="fr" sz="1600" dirty="0">
                          <a:solidFill>
                            <a:srgbClr val="FFFFFF"/>
                          </a:solidFill>
                          <a:latin typeface="Montserrat"/>
                          <a:ea typeface="Montserrat"/>
                          <a:cs typeface="Montserrat"/>
                          <a:sym typeface="Montserrat"/>
                        </a:rPr>
                        <a:t>experts ont participé au processus de validation</a:t>
                      </a:r>
                      <a:endParaRPr sz="1600" dirty="0">
                        <a:solidFill>
                          <a:srgbClr val="FFFFFF"/>
                        </a:solidFill>
                        <a:latin typeface="Montserrat"/>
                        <a:ea typeface="Montserrat"/>
                        <a:cs typeface="Montserrat"/>
                        <a:sym typeface="Montserrat"/>
                      </a:endParaRPr>
                    </a:p>
                  </a:txBody>
                  <a:tcPr marL="91433" marR="91433" marT="91433" marB="91433" anchor="ctr">
                    <a:lnL w="114300" cap="flat" cmpd="sng">
                      <a:solidFill>
                        <a:srgbClr val="FFFFFF"/>
                      </a:solidFill>
                      <a:prstDash val="solid"/>
                      <a:round/>
                      <a:headEnd type="none" w="sm" len="sm"/>
                      <a:tailEnd type="none" w="sm" len="sm"/>
                    </a:lnL>
                    <a:lnR w="114300" cap="flat" cmpd="sng">
                      <a:solidFill>
                        <a:srgbClr val="FFFFFF"/>
                      </a:solidFill>
                      <a:prstDash val="solid"/>
                      <a:round/>
                      <a:headEnd type="none" w="sm" len="sm"/>
                      <a:tailEnd type="none" w="sm" len="sm"/>
                    </a:lnR>
                    <a:lnT w="114300" cap="flat" cmpd="sng">
                      <a:solidFill>
                        <a:srgbClr val="FFFFFF"/>
                      </a:solidFill>
                      <a:prstDash val="solid"/>
                      <a:round/>
                      <a:headEnd type="none" w="sm" len="sm"/>
                      <a:tailEnd type="none" w="sm" len="sm"/>
                    </a:lnT>
                    <a:lnB w="114300" cap="flat" cmpd="sng">
                      <a:solidFill>
                        <a:srgbClr val="FFFFFF"/>
                      </a:solidFill>
                      <a:prstDash val="solid"/>
                      <a:round/>
                      <a:headEnd type="none" w="sm" len="sm"/>
                      <a:tailEnd type="none" w="sm" len="sm"/>
                    </a:lnB>
                    <a:solidFill>
                      <a:srgbClr val="EA9999"/>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fr" sz="2400" b="1">
                          <a:solidFill>
                            <a:srgbClr val="FFFFFF"/>
                          </a:solidFill>
                          <a:latin typeface="Montserrat"/>
                          <a:ea typeface="Montserrat"/>
                          <a:cs typeface="Montserrat"/>
                          <a:sym typeface="Montserrat"/>
                        </a:rPr>
                        <a:t>91 % </a:t>
                      </a:r>
                      <a:endParaRPr sz="24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fr" sz="1600">
                          <a:solidFill>
                            <a:srgbClr val="FFFFFF"/>
                          </a:solidFill>
                          <a:latin typeface="Montserrat"/>
                          <a:ea typeface="Montserrat"/>
                          <a:cs typeface="Montserrat"/>
                          <a:sym typeface="Montserrat"/>
                        </a:rPr>
                        <a:t>taux de satisfaction</a:t>
                      </a:r>
                      <a:endParaRPr sz="1600">
                        <a:solidFill>
                          <a:srgbClr val="FFFFFF"/>
                        </a:solidFill>
                        <a:latin typeface="Montserrat"/>
                        <a:ea typeface="Montserrat"/>
                        <a:cs typeface="Montserrat"/>
                        <a:sym typeface="Montserrat"/>
                      </a:endParaRPr>
                    </a:p>
                  </a:txBody>
                  <a:tcPr marL="91433" marR="91433" marT="91433" marB="91433" anchor="ctr">
                    <a:lnL w="114300" cap="flat" cmpd="sng">
                      <a:solidFill>
                        <a:srgbClr val="FFFFFF"/>
                      </a:solidFill>
                      <a:prstDash val="solid"/>
                      <a:round/>
                      <a:headEnd type="none" w="sm" len="sm"/>
                      <a:tailEnd type="none" w="sm" len="sm"/>
                    </a:lnL>
                    <a:lnR w="114300" cap="flat" cmpd="sng">
                      <a:solidFill>
                        <a:srgbClr val="FFFFFF"/>
                      </a:solidFill>
                      <a:prstDash val="solid"/>
                      <a:round/>
                      <a:headEnd type="none" w="sm" len="sm"/>
                      <a:tailEnd type="none" w="sm" len="sm"/>
                    </a:lnR>
                    <a:lnT w="114300" cap="flat" cmpd="sng">
                      <a:solidFill>
                        <a:srgbClr val="FFFFFF"/>
                      </a:solidFill>
                      <a:prstDash val="solid"/>
                      <a:round/>
                      <a:headEnd type="none" w="sm" len="sm"/>
                      <a:tailEnd type="none" w="sm" len="sm"/>
                    </a:lnT>
                    <a:lnB w="114300" cap="flat" cmpd="sng">
                      <a:solidFill>
                        <a:srgbClr val="FFFFFF"/>
                      </a:solidFill>
                      <a:prstDash val="solid"/>
                      <a:round/>
                      <a:headEnd type="none" w="sm" len="sm"/>
                      <a:tailEnd type="none" w="sm" len="sm"/>
                    </a:lnB>
                    <a:solidFill>
                      <a:srgbClr val="EA9999"/>
                    </a:solidFill>
                  </a:tcPr>
                </a:tc>
                <a:tc>
                  <a:txBody>
                    <a:bodyPr/>
                    <a:lstStyle/>
                    <a:p>
                      <a:pPr marL="0" lvl="0" indent="0" algn="ctr" rtl="0">
                        <a:spcBef>
                          <a:spcPts val="0"/>
                        </a:spcBef>
                        <a:spcAft>
                          <a:spcPts val="0"/>
                        </a:spcAft>
                        <a:buNone/>
                      </a:pPr>
                      <a:r>
                        <a:rPr lang="fr" sz="2400" b="1" dirty="0">
                          <a:solidFill>
                            <a:srgbClr val="FFFFFF"/>
                          </a:solidFill>
                          <a:latin typeface="Montserrat"/>
                          <a:ea typeface="Montserrat"/>
                          <a:cs typeface="Montserrat"/>
                          <a:sym typeface="Montserrat"/>
                        </a:rPr>
                        <a:t>99 %</a:t>
                      </a:r>
                      <a:r>
                        <a:rPr lang="fr" sz="1600" dirty="0">
                          <a:solidFill>
                            <a:srgbClr val="FFFFFF"/>
                          </a:solidFill>
                          <a:latin typeface="Montserrat"/>
                          <a:ea typeface="Montserrat"/>
                          <a:cs typeface="Montserrat"/>
                          <a:sym typeface="Montserrat"/>
                        </a:rPr>
                        <a:t> </a:t>
                      </a:r>
                      <a:endParaRPr sz="1600" dirty="0">
                        <a:solidFill>
                          <a:srgbClr val="FFFFFF"/>
                        </a:solidFill>
                        <a:latin typeface="Montserrat"/>
                        <a:ea typeface="Montserrat"/>
                        <a:cs typeface="Montserrat"/>
                        <a:sym typeface="Montserrat"/>
                      </a:endParaRPr>
                    </a:p>
                    <a:p>
                      <a:pPr marL="0" lvl="0" indent="0" algn="ctr" rtl="0">
                        <a:spcBef>
                          <a:spcPts val="0"/>
                        </a:spcBef>
                        <a:spcAft>
                          <a:spcPts val="0"/>
                        </a:spcAft>
                        <a:buNone/>
                      </a:pPr>
                      <a:r>
                        <a:rPr lang="fr" sz="1600" dirty="0">
                          <a:solidFill>
                            <a:srgbClr val="FFFFFF"/>
                          </a:solidFill>
                          <a:latin typeface="Montserrat"/>
                          <a:ea typeface="Montserrat"/>
                          <a:cs typeface="Montserrat"/>
                          <a:sym typeface="Montserrat"/>
                        </a:rPr>
                        <a:t>des participants </a:t>
                      </a:r>
                      <a:endParaRPr sz="1600" dirty="0">
                        <a:solidFill>
                          <a:srgbClr val="FFFFFF"/>
                        </a:solidFill>
                        <a:latin typeface="Montserrat"/>
                        <a:ea typeface="Montserrat"/>
                        <a:cs typeface="Montserrat"/>
                        <a:sym typeface="Montserrat"/>
                      </a:endParaRPr>
                    </a:p>
                    <a:p>
                      <a:pPr marL="0" lvl="0" indent="0" algn="ctr" rtl="0">
                        <a:spcBef>
                          <a:spcPts val="0"/>
                        </a:spcBef>
                        <a:spcAft>
                          <a:spcPts val="0"/>
                        </a:spcAft>
                        <a:buNone/>
                      </a:pPr>
                      <a:r>
                        <a:rPr lang="fr" sz="1600" dirty="0">
                          <a:solidFill>
                            <a:srgbClr val="FFFFFF"/>
                          </a:solidFill>
                          <a:latin typeface="Montserrat"/>
                          <a:ea typeface="Montserrat"/>
                          <a:cs typeface="Montserrat"/>
                          <a:sym typeface="Montserrat"/>
                        </a:rPr>
                        <a:t>recommandent </a:t>
                      </a:r>
                      <a:endParaRPr sz="1600" dirty="0">
                        <a:solidFill>
                          <a:srgbClr val="FFFFFF"/>
                        </a:solidFill>
                        <a:latin typeface="Montserrat"/>
                        <a:ea typeface="Montserrat"/>
                        <a:cs typeface="Montserrat"/>
                        <a:sym typeface="Montserrat"/>
                      </a:endParaRPr>
                    </a:p>
                    <a:p>
                      <a:pPr marL="0" lvl="0" indent="0" algn="ctr" rtl="0">
                        <a:spcBef>
                          <a:spcPts val="0"/>
                        </a:spcBef>
                        <a:spcAft>
                          <a:spcPts val="0"/>
                        </a:spcAft>
                        <a:buNone/>
                      </a:pPr>
                      <a:r>
                        <a:rPr lang="fr" sz="1600" dirty="0">
                          <a:solidFill>
                            <a:srgbClr val="FFFFFF"/>
                          </a:solidFill>
                          <a:latin typeface="Montserrat"/>
                          <a:ea typeface="Montserrat"/>
                          <a:cs typeface="Montserrat"/>
                          <a:sym typeface="Montserrat"/>
                        </a:rPr>
                        <a:t>nos ateliers</a:t>
                      </a:r>
                      <a:endParaRPr sz="1600" dirty="0">
                        <a:solidFill>
                          <a:srgbClr val="FFFFFF"/>
                        </a:solidFill>
                        <a:latin typeface="Montserrat"/>
                        <a:ea typeface="Montserrat"/>
                        <a:cs typeface="Montserrat"/>
                        <a:sym typeface="Montserrat"/>
                      </a:endParaRPr>
                    </a:p>
                  </a:txBody>
                  <a:tcPr marL="91433" marR="91433" marT="91433" marB="91433" anchor="ctr">
                    <a:lnL w="114300" cap="flat" cmpd="sng">
                      <a:solidFill>
                        <a:srgbClr val="FFFFFF"/>
                      </a:solidFill>
                      <a:prstDash val="solid"/>
                      <a:round/>
                      <a:headEnd type="none" w="sm" len="sm"/>
                      <a:tailEnd type="none" w="sm" len="sm"/>
                    </a:lnL>
                    <a:lnR w="114300" cap="flat" cmpd="sng">
                      <a:solidFill>
                        <a:srgbClr val="FFFFFF"/>
                      </a:solidFill>
                      <a:prstDash val="solid"/>
                      <a:round/>
                      <a:headEnd type="none" w="sm" len="sm"/>
                      <a:tailEnd type="none" w="sm" len="sm"/>
                    </a:lnR>
                    <a:lnT w="114300" cap="flat" cmpd="sng">
                      <a:solidFill>
                        <a:srgbClr val="FFFFFF"/>
                      </a:solidFill>
                      <a:prstDash val="solid"/>
                      <a:round/>
                      <a:headEnd type="none" w="sm" len="sm"/>
                      <a:tailEnd type="none" w="sm" len="sm"/>
                    </a:lnT>
                    <a:lnB w="114300" cap="flat" cmpd="sng">
                      <a:solidFill>
                        <a:srgbClr val="FFFFFF"/>
                      </a:solidFill>
                      <a:prstDash val="solid"/>
                      <a:round/>
                      <a:headEnd type="none" w="sm" len="sm"/>
                      <a:tailEnd type="none" w="sm" len="sm"/>
                    </a:lnB>
                    <a:solidFill>
                      <a:srgbClr val="EA9999"/>
                    </a:solidFill>
                  </a:tcPr>
                </a:tc>
                <a:extLst>
                  <a:ext uri="{0D108BD9-81ED-4DB2-BD59-A6C34878D82A}">
                    <a16:rowId xmlns="" xmlns:a16="http://schemas.microsoft.com/office/drawing/2014/main" val="10001"/>
                  </a:ext>
                </a:extLst>
              </a:tr>
            </a:tbl>
          </a:graphicData>
        </a:graphic>
      </p:graphicFrame>
      <p:pic>
        <p:nvPicPr>
          <p:cNvPr id="309" name="Shape 309"/>
          <p:cNvPicPr preferRelativeResize="0"/>
          <p:nvPr/>
        </p:nvPicPr>
        <p:blipFill>
          <a:blip r:embed="rId3">
            <a:alphaModFix/>
          </a:blip>
          <a:stretch>
            <a:fillRect/>
          </a:stretch>
        </p:blipFill>
        <p:spPr>
          <a:xfrm>
            <a:off x="211901" y="5995400"/>
            <a:ext cx="2242625" cy="735675"/>
          </a:xfrm>
          <a:prstGeom prst="rect">
            <a:avLst/>
          </a:prstGeom>
          <a:noFill/>
          <a:ln>
            <a:noFill/>
          </a:ln>
        </p:spPr>
      </p:pic>
      <p:sp>
        <p:nvSpPr>
          <p:cNvPr id="310" name="Shape 310"/>
          <p:cNvSpPr txBox="1"/>
          <p:nvPr/>
        </p:nvSpPr>
        <p:spPr>
          <a:xfrm>
            <a:off x="0" y="186025"/>
            <a:ext cx="4233200" cy="408400"/>
          </a:xfrm>
          <a:prstGeom prst="rect">
            <a:avLst/>
          </a:prstGeom>
          <a:solidFill>
            <a:srgbClr val="D43707"/>
          </a:solidFill>
          <a:ln>
            <a:noFill/>
          </a:ln>
        </p:spPr>
        <p:txBody>
          <a:bodyPr spcFirstLastPara="1" wrap="square" lIns="91433" tIns="91433" rIns="91433" bIns="91433" anchor="ctr" anchorCtr="0">
            <a:noAutofit/>
          </a:bodyPr>
          <a:lstStyle/>
          <a:p>
            <a:pPr algn="ctr"/>
            <a:r>
              <a:rPr lang="fr" sz="1600" b="1" dirty="0">
                <a:solidFill>
                  <a:srgbClr val="FFFFFF"/>
                </a:solidFill>
                <a:latin typeface="Montserrat" panose="020B0604020202020204" charset="0"/>
                <a:ea typeface="Roboto"/>
                <a:cs typeface="Roboto"/>
                <a:sym typeface="Roboto"/>
              </a:rPr>
              <a:t>Programme </a:t>
            </a:r>
            <a:r>
              <a:rPr lang="fr" sz="1600" b="1" i="1" dirty="0">
                <a:solidFill>
                  <a:srgbClr val="FFFFFF"/>
                </a:solidFill>
                <a:latin typeface="Montserrat" panose="020B0604020202020204" charset="0"/>
                <a:ea typeface="Roboto"/>
                <a:cs typeface="Roboto"/>
                <a:sym typeface="Roboto"/>
              </a:rPr>
              <a:t>J’avance! </a:t>
            </a:r>
            <a:endParaRPr sz="1600" b="1" i="1" dirty="0">
              <a:solidFill>
                <a:srgbClr val="FFFFFF"/>
              </a:solidFill>
              <a:latin typeface="Montserrat" panose="020B0604020202020204" charset="0"/>
              <a:ea typeface="Roboto"/>
              <a:cs typeface="Roboto"/>
              <a:sym typeface="Roboto"/>
            </a:endParaRPr>
          </a:p>
        </p:txBody>
      </p:sp>
      <p:sp>
        <p:nvSpPr>
          <p:cNvPr id="311" name="Shape 311"/>
          <p:cNvSpPr/>
          <p:nvPr/>
        </p:nvSpPr>
        <p:spPr>
          <a:xfrm rot="5400000">
            <a:off x="4025325" y="217244"/>
            <a:ext cx="408400" cy="346000"/>
          </a:xfrm>
          <a:prstGeom prst="hexagon">
            <a:avLst>
              <a:gd name="adj" fmla="val 27569"/>
              <a:gd name="vf" fmla="val 115470"/>
            </a:avLst>
          </a:prstGeom>
          <a:solidFill>
            <a:srgbClr val="D43707"/>
          </a:solidFill>
          <a:ln w="19050" cap="flat" cmpd="sng">
            <a:solidFill>
              <a:srgbClr val="FFFFFF">
                <a:alpha val="0"/>
              </a:srgbClr>
            </a:solidFill>
            <a:prstDash val="solid"/>
            <a:round/>
            <a:headEnd type="none" w="sm" len="sm"/>
            <a:tailEnd type="none" w="sm" len="sm"/>
          </a:ln>
        </p:spPr>
        <p:txBody>
          <a:bodyPr spcFirstLastPara="1" wrap="square" lIns="68567" tIns="34267" rIns="68567" bIns="34267" anchor="ctr" anchorCtr="0">
            <a:noAutofit/>
          </a:bodyPr>
          <a:lstStyle/>
          <a:p>
            <a:pPr algn="ctr"/>
            <a:endParaRPr sz="1467">
              <a:solidFill>
                <a:srgbClr val="FFFFFF"/>
              </a:solidFill>
              <a:latin typeface="Arial"/>
              <a:ea typeface="Arial"/>
              <a:cs typeface="Arial"/>
              <a:sym typeface="Arial"/>
            </a:endParaRPr>
          </a:p>
        </p:txBody>
      </p:sp>
      <p:grpSp>
        <p:nvGrpSpPr>
          <p:cNvPr id="312" name="Shape 312"/>
          <p:cNvGrpSpPr/>
          <p:nvPr/>
        </p:nvGrpSpPr>
        <p:grpSpPr>
          <a:xfrm>
            <a:off x="4143471" y="288037"/>
            <a:ext cx="171504" cy="204319"/>
            <a:chOff x="2735085" y="286786"/>
            <a:chExt cx="113209" cy="132000"/>
          </a:xfrm>
        </p:grpSpPr>
        <p:sp>
          <p:nvSpPr>
            <p:cNvPr id="313" name="Shape 313"/>
            <p:cNvSpPr/>
            <p:nvPr/>
          </p:nvSpPr>
          <p:spPr>
            <a:xfrm>
              <a:off x="2777794" y="286786"/>
              <a:ext cx="70500" cy="132000"/>
            </a:xfrm>
            <a:prstGeom prst="chevron">
              <a:avLst>
                <a:gd name="adj" fmla="val 83603"/>
              </a:avLst>
            </a:prstGeom>
            <a:solidFill>
              <a:srgbClr val="FFFFFF"/>
            </a:solidFill>
            <a:ln w="9525" cap="flat" cmpd="sng">
              <a:solidFill>
                <a:srgbClr val="351C75">
                  <a:alpha val="0"/>
                </a:srgbClr>
              </a:solidFill>
              <a:prstDash val="solid"/>
              <a:round/>
              <a:headEnd type="none" w="sm" len="sm"/>
              <a:tailEnd type="none" w="sm" len="sm"/>
            </a:ln>
          </p:spPr>
          <p:txBody>
            <a:bodyPr spcFirstLastPara="1" wrap="square" lIns="68567" tIns="34267" rIns="68567" bIns="34267" anchor="ctr" anchorCtr="0">
              <a:noAutofit/>
            </a:bodyPr>
            <a:lstStyle/>
            <a:p>
              <a:pPr algn="ctr"/>
              <a:endParaRPr sz="1467">
                <a:solidFill>
                  <a:srgbClr val="000000"/>
                </a:solidFill>
                <a:latin typeface="Arial"/>
                <a:ea typeface="Arial"/>
                <a:cs typeface="Arial"/>
                <a:sym typeface="Arial"/>
              </a:endParaRPr>
            </a:p>
          </p:txBody>
        </p:sp>
        <p:sp>
          <p:nvSpPr>
            <p:cNvPr id="314" name="Shape 314"/>
            <p:cNvSpPr/>
            <p:nvPr/>
          </p:nvSpPr>
          <p:spPr>
            <a:xfrm>
              <a:off x="2735085" y="298482"/>
              <a:ext cx="57900" cy="108600"/>
            </a:xfrm>
            <a:prstGeom prst="chevron">
              <a:avLst>
                <a:gd name="adj" fmla="val 83603"/>
              </a:avLst>
            </a:prstGeom>
            <a:solidFill>
              <a:srgbClr val="FFFFFF"/>
            </a:solidFill>
            <a:ln w="9525" cap="flat" cmpd="sng">
              <a:solidFill>
                <a:srgbClr val="351C75">
                  <a:alpha val="0"/>
                </a:srgbClr>
              </a:solidFill>
              <a:prstDash val="solid"/>
              <a:round/>
              <a:headEnd type="none" w="sm" len="sm"/>
              <a:tailEnd type="none" w="sm" len="sm"/>
            </a:ln>
          </p:spPr>
          <p:txBody>
            <a:bodyPr spcFirstLastPara="1" wrap="square" lIns="68567" tIns="34267" rIns="68567" bIns="34267" anchor="ctr" anchorCtr="0">
              <a:noAutofit/>
            </a:bodyPr>
            <a:lstStyle/>
            <a:p>
              <a:pPr algn="ctr"/>
              <a:endParaRPr sz="1467">
                <a:solidFill>
                  <a:srgbClr val="000000"/>
                </a:solidFill>
                <a:latin typeface="Arial"/>
                <a:ea typeface="Arial"/>
                <a:cs typeface="Arial"/>
                <a:sym typeface="Arial"/>
              </a:endParaRPr>
            </a:p>
          </p:txBody>
        </p:sp>
      </p:grpSp>
      <p:grpSp>
        <p:nvGrpSpPr>
          <p:cNvPr id="315" name="Shape 315"/>
          <p:cNvGrpSpPr/>
          <p:nvPr/>
        </p:nvGrpSpPr>
        <p:grpSpPr>
          <a:xfrm>
            <a:off x="5564807" y="1679505"/>
            <a:ext cx="1062392" cy="45600"/>
            <a:chOff x="5564744" y="1216343"/>
            <a:chExt cx="1062393" cy="45600"/>
          </a:xfrm>
        </p:grpSpPr>
        <p:sp>
          <p:nvSpPr>
            <p:cNvPr id="316" name="Shape 316"/>
            <p:cNvSpPr/>
            <p:nvPr/>
          </p:nvSpPr>
          <p:spPr>
            <a:xfrm>
              <a:off x="5564744" y="1216343"/>
              <a:ext cx="45600" cy="45600"/>
            </a:xfrm>
            <a:prstGeom prst="flowChartConnector">
              <a:avLst/>
            </a:prstGeom>
            <a:solidFill>
              <a:srgbClr val="D43707"/>
            </a:solidFill>
            <a:ln>
              <a:noFill/>
            </a:ln>
          </p:spPr>
          <p:txBody>
            <a:bodyPr spcFirstLastPara="1" wrap="square" lIns="91433" tIns="45700" rIns="91433" bIns="45700" anchor="ctr" anchorCtr="0">
              <a:noAutofit/>
            </a:bodyPr>
            <a:lstStyle/>
            <a:p>
              <a:pPr algn="ctr"/>
              <a:endParaRPr sz="1867">
                <a:solidFill>
                  <a:schemeClr val="lt1"/>
                </a:solidFill>
                <a:latin typeface="Arial"/>
                <a:ea typeface="Arial"/>
                <a:cs typeface="Arial"/>
                <a:sym typeface="Arial"/>
              </a:endParaRPr>
            </a:p>
          </p:txBody>
        </p:sp>
        <p:sp>
          <p:nvSpPr>
            <p:cNvPr id="317" name="Shape 317"/>
            <p:cNvSpPr/>
            <p:nvPr/>
          </p:nvSpPr>
          <p:spPr>
            <a:xfrm>
              <a:off x="5677721" y="1216343"/>
              <a:ext cx="45600" cy="45600"/>
            </a:xfrm>
            <a:prstGeom prst="flowChartConnector">
              <a:avLst/>
            </a:prstGeom>
            <a:solidFill>
              <a:srgbClr val="D43707"/>
            </a:solidFill>
            <a:ln>
              <a:noFill/>
            </a:ln>
          </p:spPr>
          <p:txBody>
            <a:bodyPr spcFirstLastPara="1" wrap="square" lIns="91433" tIns="45700" rIns="91433" bIns="45700" anchor="ctr" anchorCtr="0">
              <a:noAutofit/>
            </a:bodyPr>
            <a:lstStyle/>
            <a:p>
              <a:pPr algn="ctr"/>
              <a:endParaRPr sz="1867">
                <a:solidFill>
                  <a:schemeClr val="lt1"/>
                </a:solidFill>
                <a:latin typeface="Arial"/>
                <a:ea typeface="Arial"/>
                <a:cs typeface="Arial"/>
                <a:sym typeface="Arial"/>
              </a:endParaRPr>
            </a:p>
          </p:txBody>
        </p:sp>
        <p:sp>
          <p:nvSpPr>
            <p:cNvPr id="318" name="Shape 318"/>
            <p:cNvSpPr/>
            <p:nvPr/>
          </p:nvSpPr>
          <p:spPr>
            <a:xfrm>
              <a:off x="5790698" y="1216343"/>
              <a:ext cx="45600" cy="45600"/>
            </a:xfrm>
            <a:prstGeom prst="flowChartConnector">
              <a:avLst/>
            </a:prstGeom>
            <a:solidFill>
              <a:srgbClr val="D43707"/>
            </a:solidFill>
            <a:ln>
              <a:noFill/>
            </a:ln>
          </p:spPr>
          <p:txBody>
            <a:bodyPr spcFirstLastPara="1" wrap="square" lIns="91433" tIns="45700" rIns="91433" bIns="45700" anchor="ctr" anchorCtr="0">
              <a:noAutofit/>
            </a:bodyPr>
            <a:lstStyle/>
            <a:p>
              <a:pPr algn="ctr"/>
              <a:endParaRPr sz="1867">
                <a:solidFill>
                  <a:schemeClr val="lt1"/>
                </a:solidFill>
                <a:latin typeface="Arial"/>
                <a:ea typeface="Arial"/>
                <a:cs typeface="Arial"/>
                <a:sym typeface="Arial"/>
              </a:endParaRPr>
            </a:p>
          </p:txBody>
        </p:sp>
        <p:sp>
          <p:nvSpPr>
            <p:cNvPr id="319" name="Shape 319"/>
            <p:cNvSpPr/>
            <p:nvPr/>
          </p:nvSpPr>
          <p:spPr>
            <a:xfrm>
              <a:off x="5903675" y="1216343"/>
              <a:ext cx="45600" cy="45600"/>
            </a:xfrm>
            <a:prstGeom prst="flowChartConnector">
              <a:avLst/>
            </a:prstGeom>
            <a:solidFill>
              <a:srgbClr val="D43707"/>
            </a:solidFill>
            <a:ln>
              <a:noFill/>
            </a:ln>
          </p:spPr>
          <p:txBody>
            <a:bodyPr spcFirstLastPara="1" wrap="square" lIns="91433" tIns="45700" rIns="91433" bIns="45700" anchor="ctr" anchorCtr="0">
              <a:noAutofit/>
            </a:bodyPr>
            <a:lstStyle/>
            <a:p>
              <a:pPr algn="ctr"/>
              <a:endParaRPr sz="1867">
                <a:solidFill>
                  <a:schemeClr val="lt1"/>
                </a:solidFill>
                <a:latin typeface="Arial"/>
                <a:ea typeface="Arial"/>
                <a:cs typeface="Arial"/>
                <a:sym typeface="Arial"/>
              </a:endParaRPr>
            </a:p>
          </p:txBody>
        </p:sp>
        <p:sp>
          <p:nvSpPr>
            <p:cNvPr id="320" name="Shape 320"/>
            <p:cNvSpPr/>
            <p:nvPr/>
          </p:nvSpPr>
          <p:spPr>
            <a:xfrm>
              <a:off x="6016652" y="1216343"/>
              <a:ext cx="45600" cy="45600"/>
            </a:xfrm>
            <a:prstGeom prst="flowChartConnector">
              <a:avLst/>
            </a:prstGeom>
            <a:solidFill>
              <a:srgbClr val="D43707"/>
            </a:solidFill>
            <a:ln>
              <a:noFill/>
            </a:ln>
          </p:spPr>
          <p:txBody>
            <a:bodyPr spcFirstLastPara="1" wrap="square" lIns="91433" tIns="45700" rIns="91433" bIns="45700" anchor="ctr" anchorCtr="0">
              <a:noAutofit/>
            </a:bodyPr>
            <a:lstStyle/>
            <a:p>
              <a:pPr algn="ctr"/>
              <a:endParaRPr sz="1867">
                <a:solidFill>
                  <a:schemeClr val="lt1"/>
                </a:solidFill>
                <a:latin typeface="Arial"/>
                <a:ea typeface="Arial"/>
                <a:cs typeface="Arial"/>
                <a:sym typeface="Arial"/>
              </a:endParaRPr>
            </a:p>
          </p:txBody>
        </p:sp>
        <p:sp>
          <p:nvSpPr>
            <p:cNvPr id="321" name="Shape 321"/>
            <p:cNvSpPr/>
            <p:nvPr/>
          </p:nvSpPr>
          <p:spPr>
            <a:xfrm>
              <a:off x="6129629" y="1216343"/>
              <a:ext cx="45600" cy="45600"/>
            </a:xfrm>
            <a:prstGeom prst="flowChartConnector">
              <a:avLst/>
            </a:prstGeom>
            <a:solidFill>
              <a:srgbClr val="D43707"/>
            </a:solidFill>
            <a:ln>
              <a:noFill/>
            </a:ln>
          </p:spPr>
          <p:txBody>
            <a:bodyPr spcFirstLastPara="1" wrap="square" lIns="91433" tIns="45700" rIns="91433" bIns="45700" anchor="ctr" anchorCtr="0">
              <a:noAutofit/>
            </a:bodyPr>
            <a:lstStyle/>
            <a:p>
              <a:pPr algn="ctr"/>
              <a:endParaRPr sz="1867">
                <a:solidFill>
                  <a:schemeClr val="lt1"/>
                </a:solidFill>
                <a:latin typeface="Arial"/>
                <a:ea typeface="Arial"/>
                <a:cs typeface="Arial"/>
                <a:sym typeface="Arial"/>
              </a:endParaRPr>
            </a:p>
          </p:txBody>
        </p:sp>
        <p:sp>
          <p:nvSpPr>
            <p:cNvPr id="322" name="Shape 322"/>
            <p:cNvSpPr/>
            <p:nvPr/>
          </p:nvSpPr>
          <p:spPr>
            <a:xfrm>
              <a:off x="6242606" y="1216343"/>
              <a:ext cx="45600" cy="45600"/>
            </a:xfrm>
            <a:prstGeom prst="flowChartConnector">
              <a:avLst/>
            </a:prstGeom>
            <a:solidFill>
              <a:srgbClr val="D43707"/>
            </a:solidFill>
            <a:ln>
              <a:noFill/>
            </a:ln>
          </p:spPr>
          <p:txBody>
            <a:bodyPr spcFirstLastPara="1" wrap="square" lIns="91433" tIns="45700" rIns="91433" bIns="45700" anchor="ctr" anchorCtr="0">
              <a:noAutofit/>
            </a:bodyPr>
            <a:lstStyle/>
            <a:p>
              <a:pPr algn="ctr"/>
              <a:endParaRPr sz="1867">
                <a:solidFill>
                  <a:schemeClr val="lt1"/>
                </a:solidFill>
                <a:latin typeface="Arial"/>
                <a:ea typeface="Arial"/>
                <a:cs typeface="Arial"/>
                <a:sym typeface="Arial"/>
              </a:endParaRPr>
            </a:p>
          </p:txBody>
        </p:sp>
        <p:sp>
          <p:nvSpPr>
            <p:cNvPr id="323" name="Shape 323"/>
            <p:cNvSpPr/>
            <p:nvPr/>
          </p:nvSpPr>
          <p:spPr>
            <a:xfrm>
              <a:off x="6355583" y="1216343"/>
              <a:ext cx="45600" cy="45600"/>
            </a:xfrm>
            <a:prstGeom prst="flowChartConnector">
              <a:avLst/>
            </a:prstGeom>
            <a:solidFill>
              <a:srgbClr val="D43707"/>
            </a:solidFill>
            <a:ln>
              <a:noFill/>
            </a:ln>
          </p:spPr>
          <p:txBody>
            <a:bodyPr spcFirstLastPara="1" wrap="square" lIns="91433" tIns="45700" rIns="91433" bIns="45700" anchor="ctr" anchorCtr="0">
              <a:noAutofit/>
            </a:bodyPr>
            <a:lstStyle/>
            <a:p>
              <a:pPr algn="ctr"/>
              <a:endParaRPr sz="1867">
                <a:solidFill>
                  <a:schemeClr val="lt1"/>
                </a:solidFill>
                <a:latin typeface="Arial"/>
                <a:ea typeface="Arial"/>
                <a:cs typeface="Arial"/>
                <a:sym typeface="Arial"/>
              </a:endParaRPr>
            </a:p>
          </p:txBody>
        </p:sp>
        <p:sp>
          <p:nvSpPr>
            <p:cNvPr id="324" name="Shape 324"/>
            <p:cNvSpPr/>
            <p:nvPr/>
          </p:nvSpPr>
          <p:spPr>
            <a:xfrm>
              <a:off x="6468560" y="1216343"/>
              <a:ext cx="45600" cy="45600"/>
            </a:xfrm>
            <a:prstGeom prst="flowChartConnector">
              <a:avLst/>
            </a:prstGeom>
            <a:solidFill>
              <a:srgbClr val="D43707"/>
            </a:solidFill>
            <a:ln>
              <a:noFill/>
            </a:ln>
          </p:spPr>
          <p:txBody>
            <a:bodyPr spcFirstLastPara="1" wrap="square" lIns="91433" tIns="45700" rIns="91433" bIns="45700" anchor="ctr" anchorCtr="0">
              <a:noAutofit/>
            </a:bodyPr>
            <a:lstStyle/>
            <a:p>
              <a:pPr algn="ctr"/>
              <a:endParaRPr sz="1867">
                <a:solidFill>
                  <a:schemeClr val="lt1"/>
                </a:solidFill>
                <a:latin typeface="Arial"/>
                <a:ea typeface="Arial"/>
                <a:cs typeface="Arial"/>
                <a:sym typeface="Arial"/>
              </a:endParaRPr>
            </a:p>
          </p:txBody>
        </p:sp>
        <p:sp>
          <p:nvSpPr>
            <p:cNvPr id="325" name="Shape 325"/>
            <p:cNvSpPr/>
            <p:nvPr/>
          </p:nvSpPr>
          <p:spPr>
            <a:xfrm>
              <a:off x="6581537" y="1216343"/>
              <a:ext cx="45600" cy="45600"/>
            </a:xfrm>
            <a:prstGeom prst="flowChartConnector">
              <a:avLst/>
            </a:prstGeom>
            <a:solidFill>
              <a:srgbClr val="D43707"/>
            </a:solidFill>
            <a:ln>
              <a:noFill/>
            </a:ln>
          </p:spPr>
          <p:txBody>
            <a:bodyPr spcFirstLastPara="1" wrap="square" lIns="91433" tIns="45700" rIns="91433" bIns="45700" anchor="ctr" anchorCtr="0">
              <a:noAutofit/>
            </a:bodyPr>
            <a:lstStyle/>
            <a:p>
              <a:pPr algn="ctr"/>
              <a:endParaRPr sz="1867">
                <a:solidFill>
                  <a:schemeClr val="lt1"/>
                </a:solidFill>
                <a:latin typeface="Arial"/>
                <a:ea typeface="Arial"/>
                <a:cs typeface="Arial"/>
                <a:sym typeface="Arial"/>
              </a:endParaRPr>
            </a:p>
          </p:txBody>
        </p:sp>
      </p:grpSp>
      <p:sp>
        <p:nvSpPr>
          <p:cNvPr id="326" name="Shape 326"/>
          <p:cNvSpPr txBox="1"/>
          <p:nvPr/>
        </p:nvSpPr>
        <p:spPr>
          <a:xfrm>
            <a:off x="11409045" y="6295035"/>
            <a:ext cx="731600" cy="524800"/>
          </a:xfrm>
          <a:prstGeom prst="rect">
            <a:avLst/>
          </a:prstGeom>
          <a:noFill/>
          <a:ln>
            <a:noFill/>
          </a:ln>
        </p:spPr>
        <p:txBody>
          <a:bodyPr spcFirstLastPara="1" wrap="square" lIns="109733" tIns="54833" rIns="109733" bIns="54833" anchor="ctr" anchorCtr="0">
            <a:noAutofit/>
          </a:bodyPr>
          <a:lstStyle/>
          <a:p>
            <a:pPr algn="r"/>
            <a:fld id="{00000000-1234-1234-1234-123412341234}" type="slidenum">
              <a:rPr lang="fr" sz="1467">
                <a:solidFill>
                  <a:srgbClr val="FFFFFF"/>
                </a:solidFill>
                <a:latin typeface="Open Sans"/>
                <a:ea typeface="Open Sans"/>
                <a:cs typeface="Open Sans"/>
                <a:sym typeface="Open Sans"/>
              </a:rPr>
              <a:pPr algn="r"/>
              <a:t>56</a:t>
            </a:fld>
            <a:endParaRPr sz="1467">
              <a:solidFill>
                <a:srgbClr val="FFFFFF"/>
              </a:solidFill>
              <a:latin typeface="Open Sans"/>
              <a:ea typeface="Open Sans"/>
              <a:cs typeface="Open Sans"/>
              <a:sym typeface="Open Sans"/>
            </a:endParaRPr>
          </a:p>
        </p:txBody>
      </p:sp>
      <p:pic>
        <p:nvPicPr>
          <p:cNvPr id="328" name="Shape 328"/>
          <p:cNvPicPr preferRelativeResize="0"/>
          <p:nvPr/>
        </p:nvPicPr>
        <p:blipFill rotWithShape="1">
          <a:blip r:embed="rId4">
            <a:alphaModFix/>
          </a:blip>
          <a:srcRect l="80154" t="5486" r="8779" b="76808"/>
          <a:stretch/>
        </p:blipFill>
        <p:spPr>
          <a:xfrm>
            <a:off x="11018778" y="6313491"/>
            <a:ext cx="731700" cy="487788"/>
          </a:xfrm>
          <a:prstGeom prst="rect">
            <a:avLst/>
          </a:prstGeom>
          <a:noFill/>
          <a:ln>
            <a:noFill/>
          </a:ln>
        </p:spPr>
      </p:pic>
    </p:spTree>
    <p:extLst>
      <p:ext uri="{BB962C8B-B14F-4D97-AF65-F5344CB8AC3E}">
        <p14:creationId xmlns:p14="http://schemas.microsoft.com/office/powerpoint/2010/main" val="147329273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
                                        </p:tgtEl>
                                        <p:attrNameLst>
                                          <p:attrName>style.visibility</p:attrName>
                                        </p:attrNameLst>
                                      </p:cBhvr>
                                      <p:to>
                                        <p:strVal val="visible"/>
                                      </p:to>
                                    </p:set>
                                    <p:animEffect transition="in" filter="fade">
                                      <p:cBhvr>
                                        <p:cTn id="7" dur="500"/>
                                        <p:tgtEl>
                                          <p:spTgt spid="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03121" y="2163651"/>
            <a:ext cx="8490856" cy="1325563"/>
          </a:xfrm>
        </p:spPr>
        <p:txBody>
          <a:bodyPr>
            <a:normAutofit/>
          </a:bodyPr>
          <a:lstStyle/>
          <a:p>
            <a:pPr algn="ctr"/>
            <a:r>
              <a:rPr lang="fr-CA" b="1" dirty="0" smtClean="0">
                <a:latin typeface="+mn-lt"/>
              </a:rPr>
              <a:t>9. Conclusion</a:t>
            </a:r>
            <a:endParaRPr lang="fr-CA" b="1" dirty="0">
              <a:latin typeface="+mn-lt"/>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584351" cy="2163651"/>
          </a:xfrm>
          <a:prstGeom prst="rect">
            <a:avLst/>
          </a:prstGeom>
        </p:spPr>
      </p:pic>
    </p:spTree>
    <p:extLst>
      <p:ext uri="{BB962C8B-B14F-4D97-AF65-F5344CB8AC3E}">
        <p14:creationId xmlns:p14="http://schemas.microsoft.com/office/powerpoint/2010/main" val="34535954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60294" y="365125"/>
            <a:ext cx="9293505" cy="1325563"/>
          </a:xfrm>
        </p:spPr>
        <p:txBody>
          <a:bodyPr>
            <a:normAutofit/>
          </a:bodyPr>
          <a:lstStyle/>
          <a:p>
            <a:r>
              <a:rPr lang="fr-CA" b="1" dirty="0" smtClean="0">
                <a:latin typeface="+mn-lt"/>
              </a:rPr>
              <a:t>Conclusion</a:t>
            </a:r>
            <a:endParaRPr lang="fr-CA" b="1" dirty="0">
              <a:latin typeface="+mn-lt"/>
            </a:endParaRPr>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584351" cy="2163651"/>
          </a:xfrm>
          <a:prstGeom prst="rect">
            <a:avLst/>
          </a:prstGeom>
        </p:spPr>
      </p:pic>
      <p:sp>
        <p:nvSpPr>
          <p:cNvPr id="6" name="Espace réservé du contenu 2"/>
          <p:cNvSpPr txBox="1">
            <a:spLocks/>
          </p:cNvSpPr>
          <p:nvPr>
            <p:custDataLst>
              <p:tags r:id="rId1"/>
            </p:custDataLst>
          </p:nvPr>
        </p:nvSpPr>
        <p:spPr>
          <a:xfrm>
            <a:off x="1764406" y="2094056"/>
            <a:ext cx="8820472" cy="4536504"/>
          </a:xfrm>
          <a:prstGeom prst="rect">
            <a:avLst/>
          </a:prstGeom>
        </p:spPr>
        <p:txBody>
          <a:bodyPr vert="horz" lIns="91440" tIns="45720" rIns="91440" bIns="45720" rtlCol="0">
            <a:normAutofit/>
          </a:bodyPr>
          <a:lstStyle/>
          <a:p>
            <a:pPr marL="342900" indent="-342900">
              <a:spcBef>
                <a:spcPct val="20000"/>
              </a:spcBef>
              <a:buFont typeface="Arial" pitchFamily="34" charset="0"/>
              <a:buChar char="•"/>
              <a:defRPr/>
            </a:pPr>
            <a:r>
              <a:rPr kumimoji="0" lang="fr-CA" sz="2800" b="0" i="0" u="none" strike="noStrike" kern="1200" cap="none" spc="0" normalizeH="0" baseline="0" noProof="0" dirty="0" smtClean="0">
                <a:ln>
                  <a:noFill/>
                </a:ln>
                <a:solidFill>
                  <a:schemeClr val="tx1"/>
                </a:solidFill>
                <a:effectLst/>
                <a:uLnTx/>
                <a:uFillTx/>
              </a:rPr>
              <a:t>L’autogestion ne signifie pas de se rétablir seul,</a:t>
            </a:r>
            <a:r>
              <a:rPr kumimoji="0" lang="fr-CA" sz="2800" b="0" i="0" u="none" strike="noStrike" kern="1200" cap="none" spc="0" normalizeH="0" noProof="0" dirty="0" smtClean="0">
                <a:ln>
                  <a:noFill/>
                </a:ln>
                <a:solidFill>
                  <a:schemeClr val="tx1"/>
                </a:solidFill>
                <a:effectLst/>
                <a:uLnTx/>
                <a:uFillTx/>
              </a:rPr>
              <a:t> mais plutôt de connaître les ressources disponibles (en soi et dans notre cité) et de les utiliser au bon moment, selon nos besoins, nos objectifs et nos aspirations.</a:t>
            </a:r>
            <a:endParaRPr lang="fr-CA" sz="2800" noProof="0" dirty="0"/>
          </a:p>
          <a:p>
            <a:pPr marL="342900" indent="-342900">
              <a:spcBef>
                <a:spcPct val="20000"/>
              </a:spcBef>
              <a:buFont typeface="Arial" pitchFamily="34" charset="0"/>
              <a:buChar char="•"/>
              <a:defRPr/>
            </a:pPr>
            <a:r>
              <a:rPr kumimoji="0" lang="fr-CA" sz="2800" b="0" i="0" u="none" strike="noStrike" kern="1200" cap="none" spc="0" normalizeH="0" dirty="0" smtClean="0">
                <a:ln>
                  <a:noFill/>
                </a:ln>
                <a:solidFill>
                  <a:schemeClr val="tx1"/>
                </a:solidFill>
                <a:effectLst/>
                <a:uLnTx/>
                <a:uFillTx/>
              </a:rPr>
              <a:t>La personne est maître d’œuvre de son rétablissement et c’est elle qui sait le mieux ce qui lui fait du bien et ce qui lui convient, selon ses préférences et son contexte de vie.</a:t>
            </a:r>
            <a:endParaRPr kumimoji="0" lang="fr-CA" sz="2800" b="0" i="0" u="none" strike="noStrike" kern="1200" cap="none" spc="0" normalizeH="0" noProof="0" dirty="0" smtClean="0">
              <a:ln>
                <a:noFill/>
              </a:ln>
              <a:solidFill>
                <a:schemeClr val="tx1"/>
              </a:solidFill>
              <a:effectLst/>
              <a:uLnTx/>
              <a:uFillTx/>
            </a:endParaRPr>
          </a:p>
        </p:txBody>
      </p:sp>
    </p:spTree>
    <p:extLst>
      <p:ext uri="{BB962C8B-B14F-4D97-AF65-F5344CB8AC3E}">
        <p14:creationId xmlns:p14="http://schemas.microsoft.com/office/powerpoint/2010/main" val="141625750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2219325" y="4191224"/>
            <a:ext cx="7772400" cy="1470025"/>
          </a:xfrm>
        </p:spPr>
        <p:txBody>
          <a:bodyPr>
            <a:normAutofit fontScale="90000"/>
          </a:bodyPr>
          <a:lstStyle/>
          <a:p>
            <a:r>
              <a:rPr lang="fr-CA" sz="4400" b="1" dirty="0" smtClean="0">
                <a:latin typeface="+mn-lt"/>
              </a:rPr>
              <a:t>Écrivez-nous:</a:t>
            </a:r>
            <a:r>
              <a:rPr lang="fr-CA" b="1" dirty="0" smtClean="0"/>
              <a:t/>
            </a:r>
            <a:br>
              <a:rPr lang="fr-CA" b="1" dirty="0" smtClean="0"/>
            </a:br>
            <a:r>
              <a:rPr lang="fr-CA" b="1" dirty="0" smtClean="0">
                <a:solidFill>
                  <a:srgbClr val="FF0000"/>
                </a:solidFill>
                <a:hlinkClick r:id="rId5"/>
              </a:rPr>
              <a:t>pourallermieux@uqam.ca</a:t>
            </a:r>
            <a:r>
              <a:rPr lang="fr-CA" b="1" dirty="0" smtClean="0">
                <a:solidFill>
                  <a:srgbClr val="FF0000"/>
                </a:solidFill>
              </a:rPr>
              <a:t/>
            </a:r>
            <a:br>
              <a:rPr lang="fr-CA" b="1" dirty="0" smtClean="0">
                <a:solidFill>
                  <a:srgbClr val="FF0000"/>
                </a:solidFill>
              </a:rPr>
            </a:br>
            <a:endParaRPr lang="fr-CA" b="1" dirty="0"/>
          </a:p>
        </p:txBody>
      </p:sp>
      <p:sp>
        <p:nvSpPr>
          <p:cNvPr id="4" name="Rectangle 3"/>
          <p:cNvSpPr/>
          <p:nvPr>
            <p:custDataLst>
              <p:tags r:id="rId2"/>
            </p:custDataLst>
          </p:nvPr>
        </p:nvSpPr>
        <p:spPr>
          <a:xfrm>
            <a:off x="2240049" y="1967024"/>
            <a:ext cx="8204490" cy="1631216"/>
          </a:xfrm>
          <a:prstGeom prst="rect">
            <a:avLst/>
          </a:prstGeom>
        </p:spPr>
        <p:txBody>
          <a:bodyPr wrap="none">
            <a:spAutoFit/>
          </a:bodyPr>
          <a:lstStyle/>
          <a:p>
            <a:pPr algn="ctr"/>
            <a:r>
              <a:rPr lang="fr-CA" sz="6000" b="1" dirty="0"/>
              <a:t>Merci de votre </a:t>
            </a:r>
            <a:r>
              <a:rPr lang="fr-CA" sz="6000" b="1" dirty="0" smtClean="0"/>
              <a:t>attention!</a:t>
            </a:r>
            <a:endParaRPr lang="fr-CA" sz="6000" b="1" dirty="0"/>
          </a:p>
          <a:p>
            <a:pPr algn="ctr"/>
            <a:r>
              <a:rPr lang="fr-CA" sz="4000" b="1" dirty="0"/>
              <a:t>Des questions? Des commentaires?</a:t>
            </a:r>
          </a:p>
        </p:txBody>
      </p:sp>
      <p:pic>
        <p:nvPicPr>
          <p:cNvPr id="5" name="Imag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584351" cy="2163651"/>
          </a:xfrm>
          <a:prstGeom prst="rect">
            <a:avLst/>
          </a:prstGeom>
        </p:spPr>
      </p:pic>
    </p:spTree>
    <p:extLst>
      <p:ext uri="{BB962C8B-B14F-4D97-AF65-F5344CB8AC3E}">
        <p14:creationId xmlns:p14="http://schemas.microsoft.com/office/powerpoint/2010/main" val="1421180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64406" y="365125"/>
            <a:ext cx="9589393" cy="1325563"/>
          </a:xfrm>
        </p:spPr>
        <p:txBody>
          <a:bodyPr>
            <a:normAutofit/>
          </a:bodyPr>
          <a:lstStyle/>
          <a:p>
            <a:r>
              <a:rPr lang="fr-CA" b="1" dirty="0" smtClean="0">
                <a:latin typeface="+mn-lt"/>
              </a:rPr>
              <a:t>Pourquoi soutenir l’autogestion des troubles anxieux/dépressif?</a:t>
            </a:r>
            <a:endParaRPr lang="fr-CA" b="1" dirty="0">
              <a:latin typeface="+mn-lt"/>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584351" cy="2163651"/>
          </a:xfrm>
          <a:prstGeom prst="rect">
            <a:avLst/>
          </a:prstGeom>
        </p:spPr>
      </p:pic>
      <p:sp>
        <p:nvSpPr>
          <p:cNvPr id="6" name="Espace réservé du contenu 2"/>
          <p:cNvSpPr txBox="1">
            <a:spLocks/>
          </p:cNvSpPr>
          <p:nvPr>
            <p:custDataLst>
              <p:tags r:id="rId1"/>
            </p:custDataLst>
          </p:nvPr>
        </p:nvSpPr>
        <p:spPr>
          <a:xfrm>
            <a:off x="1764406" y="2094056"/>
            <a:ext cx="8820472" cy="4536504"/>
          </a:xfrm>
          <a:prstGeom prst="rect">
            <a:avLst/>
          </a:prstGeom>
        </p:spPr>
        <p:txBody>
          <a:bodyPr vert="horz" lIns="91440" tIns="45720" rIns="91440" bIns="45720" rtlCol="0">
            <a:normAutofit lnSpcReduction="10000"/>
          </a:bodyPr>
          <a:lstStyle/>
          <a:p>
            <a:pPr marL="342900" indent="-342900">
              <a:spcBef>
                <a:spcPct val="20000"/>
              </a:spcBef>
              <a:buFont typeface="Arial" pitchFamily="34" charset="0"/>
              <a:buChar char="•"/>
              <a:defRPr/>
            </a:pPr>
            <a:r>
              <a:rPr kumimoji="0" lang="fr-CA" sz="2800" b="0" i="0" u="none" strike="noStrike" kern="1200" cap="none" spc="0" normalizeH="0" baseline="0" noProof="0" dirty="0" smtClean="0">
                <a:ln>
                  <a:noFill/>
                </a:ln>
                <a:solidFill>
                  <a:schemeClr val="tx1"/>
                </a:solidFill>
                <a:effectLst/>
                <a:uLnTx/>
                <a:uFillTx/>
              </a:rPr>
              <a:t>Troub</a:t>
            </a:r>
            <a:r>
              <a:rPr lang="fr-CA" sz="2800" noProof="0" dirty="0" smtClean="0"/>
              <a:t>les mentaux les plus courants</a:t>
            </a:r>
          </a:p>
          <a:p>
            <a:pPr marL="800100" lvl="1" indent="-342900">
              <a:spcBef>
                <a:spcPct val="20000"/>
              </a:spcBef>
              <a:buFont typeface="Arial" pitchFamily="34" charset="0"/>
              <a:buChar char="•"/>
              <a:defRPr/>
            </a:pPr>
            <a:r>
              <a:rPr lang="fr-CA" sz="2000" dirty="0" smtClean="0"/>
              <a:t>65% de l’ensemble des troubles mentaux au Québec</a:t>
            </a:r>
          </a:p>
          <a:p>
            <a:pPr marL="800100" lvl="1" indent="-342900">
              <a:spcBef>
                <a:spcPct val="20000"/>
              </a:spcBef>
              <a:buFont typeface="Arial" pitchFamily="34" charset="0"/>
              <a:buChar char="•"/>
              <a:defRPr/>
            </a:pPr>
            <a:r>
              <a:rPr lang="fr-CA" sz="2000" dirty="0" smtClean="0"/>
              <a:t>Prévalence à vie: Troubles anxieux: 17%</a:t>
            </a:r>
            <a:r>
              <a:rPr lang="fr-CA" sz="2000" baseline="30000" dirty="0" smtClean="0"/>
              <a:t>;</a:t>
            </a:r>
            <a:r>
              <a:rPr lang="fr-CA" sz="2000" dirty="0" smtClean="0"/>
              <a:t> </a:t>
            </a:r>
            <a:r>
              <a:rPr kumimoji="0" lang="fr-CA" sz="2000" b="0" i="0" u="none" strike="noStrike" kern="1200" cap="none" spc="0" normalizeH="0" baseline="0" dirty="0" smtClean="0">
                <a:ln>
                  <a:noFill/>
                </a:ln>
                <a:solidFill>
                  <a:schemeClr val="tx1"/>
                </a:solidFill>
                <a:effectLst/>
                <a:uLnTx/>
                <a:uFillTx/>
                <a:latin typeface="+mn-lt"/>
                <a:ea typeface="+mn-ea"/>
                <a:cs typeface="+mn-cs"/>
              </a:rPr>
              <a:t>Trouble dépressif majeur</a:t>
            </a:r>
            <a:r>
              <a:rPr kumimoji="0" lang="fr-CA" sz="2000" b="0" i="0" u="none" strike="noStrike" kern="1200" cap="none" spc="0" normalizeH="0" dirty="0" smtClean="0">
                <a:ln>
                  <a:noFill/>
                </a:ln>
                <a:solidFill>
                  <a:schemeClr val="tx1"/>
                </a:solidFill>
                <a:effectLst/>
                <a:uLnTx/>
                <a:uFillTx/>
                <a:latin typeface="+mn-lt"/>
                <a:ea typeface="+mn-ea"/>
                <a:cs typeface="+mn-cs"/>
              </a:rPr>
              <a:t>: </a:t>
            </a:r>
            <a:r>
              <a:rPr kumimoji="0" lang="fr-CA" sz="2000" b="0" i="0" u="none" strike="noStrike" kern="1200" cap="none" spc="0" normalizeH="0" baseline="0" dirty="0" smtClean="0">
                <a:ln>
                  <a:noFill/>
                </a:ln>
                <a:solidFill>
                  <a:schemeClr val="tx1"/>
                </a:solidFill>
                <a:effectLst/>
                <a:uLnTx/>
                <a:uFillTx/>
                <a:latin typeface="+mn-lt"/>
                <a:ea typeface="+mn-ea"/>
                <a:cs typeface="+mn-cs"/>
              </a:rPr>
              <a:t>11% </a:t>
            </a:r>
          </a:p>
          <a:p>
            <a:pPr marL="342900" indent="-342900">
              <a:spcBef>
                <a:spcPct val="20000"/>
              </a:spcBef>
              <a:buFont typeface="Arial" pitchFamily="34" charset="0"/>
              <a:buChar char="•"/>
              <a:defRPr/>
            </a:pPr>
            <a:r>
              <a:rPr lang="fr-CA" sz="2800" dirty="0"/>
              <a:t>Forte </a:t>
            </a:r>
            <a:r>
              <a:rPr lang="fr-CA" sz="2800" dirty="0" smtClean="0"/>
              <a:t>comorbidité</a:t>
            </a:r>
          </a:p>
          <a:p>
            <a:pPr marL="800100" lvl="1" indent="-342900">
              <a:spcBef>
                <a:spcPct val="20000"/>
              </a:spcBef>
              <a:buFont typeface="Arial" pitchFamily="34" charset="0"/>
              <a:buChar char="•"/>
              <a:defRPr/>
            </a:pPr>
            <a:r>
              <a:rPr lang="fr-CA" sz="2000" dirty="0"/>
              <a:t>La majorité des personnes atteintes souffrent des deux </a:t>
            </a:r>
            <a:r>
              <a:rPr lang="fr-CA" sz="2000" dirty="0" smtClean="0"/>
              <a:t>troubles</a:t>
            </a:r>
            <a:r>
              <a:rPr lang="fr-CA" sz="2000" baseline="30000" dirty="0" smtClean="0"/>
              <a:t>6</a:t>
            </a:r>
            <a:endParaRPr lang="fr-CA" sz="2000" dirty="0" smtClean="0"/>
          </a:p>
          <a:p>
            <a:pPr marL="342900" lvl="1" indent="-342900">
              <a:spcBef>
                <a:spcPct val="20000"/>
              </a:spcBef>
              <a:buFont typeface="Arial" pitchFamily="34" charset="0"/>
              <a:buChar char="•"/>
              <a:defRPr/>
            </a:pPr>
            <a:r>
              <a:rPr lang="fr-CA" sz="2800" dirty="0" smtClean="0"/>
              <a:t>Efficacité </a:t>
            </a:r>
            <a:r>
              <a:rPr lang="fr-CA" sz="2800" dirty="0"/>
              <a:t>des traitements réelle, mais limitée </a:t>
            </a:r>
            <a:endParaRPr lang="fr-CA" sz="1500" dirty="0"/>
          </a:p>
          <a:p>
            <a:pPr marL="800100" lvl="1" indent="-342900">
              <a:spcBef>
                <a:spcPct val="20000"/>
              </a:spcBef>
              <a:buFont typeface="Arial" pitchFamily="34" charset="0"/>
              <a:buChar char="•"/>
              <a:defRPr/>
            </a:pPr>
            <a:r>
              <a:rPr lang="fr-CA" sz="2000" dirty="0"/>
              <a:t>20% à 50% n’atteignent pas la </a:t>
            </a:r>
            <a:r>
              <a:rPr lang="fr-CA" sz="2000" dirty="0" smtClean="0"/>
              <a:t>rémission</a:t>
            </a:r>
            <a:endParaRPr lang="fr-CA" sz="2100" dirty="0"/>
          </a:p>
          <a:p>
            <a:pPr marL="800100" lvl="1" indent="-342900">
              <a:spcBef>
                <a:spcPct val="20000"/>
              </a:spcBef>
              <a:buFont typeface="Arial" pitchFamily="34" charset="0"/>
              <a:buChar char="•"/>
              <a:defRPr/>
            </a:pPr>
            <a:r>
              <a:rPr lang="fr-CA" sz="2000" dirty="0"/>
              <a:t>85% à 95% des patients en rémission vivent avec des symptômes </a:t>
            </a:r>
            <a:r>
              <a:rPr lang="fr-CA" sz="2000" dirty="0" smtClean="0"/>
              <a:t>résiduels </a:t>
            </a:r>
            <a:endParaRPr lang="fr-CA" sz="2000" dirty="0"/>
          </a:p>
          <a:p>
            <a:pPr marL="361950" lvl="1" indent="-342900">
              <a:spcBef>
                <a:spcPct val="20000"/>
              </a:spcBef>
              <a:buFont typeface="Arial" pitchFamily="34" charset="0"/>
              <a:buChar char="•"/>
              <a:defRPr/>
            </a:pPr>
            <a:r>
              <a:rPr lang="fr-CA" sz="2800" dirty="0"/>
              <a:t>Chronicité ou récurrence</a:t>
            </a:r>
          </a:p>
          <a:p>
            <a:pPr marL="800100" lvl="1" indent="-342900">
              <a:spcBef>
                <a:spcPct val="20000"/>
              </a:spcBef>
              <a:buFont typeface="Arial" pitchFamily="34" charset="0"/>
              <a:buChar char="•"/>
              <a:defRPr/>
            </a:pPr>
            <a:r>
              <a:rPr lang="fr-CA" sz="2000" dirty="0"/>
              <a:t>Rechute cinq ans après une rémission : 60% pour la </a:t>
            </a:r>
            <a:r>
              <a:rPr lang="fr-CA" sz="2000" dirty="0" smtClean="0"/>
              <a:t>dépression, </a:t>
            </a:r>
            <a:r>
              <a:rPr lang="fr-CA" sz="2000" dirty="0"/>
              <a:t>25 à 50% pour les troubles </a:t>
            </a:r>
            <a:r>
              <a:rPr lang="fr-CA" sz="2000" dirty="0" smtClean="0"/>
              <a:t>anxieux</a:t>
            </a:r>
            <a:endParaRPr lang="fr-CA" sz="2000" dirty="0"/>
          </a:p>
          <a:p>
            <a:pPr marL="342900" indent="-342900">
              <a:spcBef>
                <a:spcPct val="20000"/>
              </a:spcBef>
              <a:buFont typeface="Arial" pitchFamily="34" charset="0"/>
              <a:buChar char="•"/>
              <a:defRPr/>
            </a:pPr>
            <a:endParaRPr lang="fr-CA" sz="2800" dirty="0"/>
          </a:p>
          <a:p>
            <a:pPr marL="0" lvl="1">
              <a:spcBef>
                <a:spcPct val="20000"/>
              </a:spcBef>
              <a:defRPr/>
            </a:pPr>
            <a:endParaRPr lang="fr-CA" sz="2800" dirty="0" smtClean="0"/>
          </a:p>
        </p:txBody>
      </p:sp>
    </p:spTree>
    <p:extLst>
      <p:ext uri="{BB962C8B-B14F-4D97-AF65-F5344CB8AC3E}">
        <p14:creationId xmlns:p14="http://schemas.microsoft.com/office/powerpoint/2010/main" val="1625143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8702" y="473662"/>
            <a:ext cx="10031251" cy="1143000"/>
          </a:xfrm>
        </p:spPr>
        <p:txBody>
          <a:bodyPr>
            <a:noAutofit/>
          </a:bodyPr>
          <a:lstStyle/>
          <a:p>
            <a:r>
              <a:rPr lang="fr-CA" sz="4200" b="1" dirty="0">
                <a:latin typeface="+mn-lt"/>
              </a:rPr>
              <a:t>Modèle de gestion des maladies chroniques</a:t>
            </a:r>
          </a:p>
        </p:txBody>
      </p:sp>
      <p:pic>
        <p:nvPicPr>
          <p:cNvPr id="6" name="Picture 2"/>
          <p:cNvPicPr>
            <a:picLocks noChangeAspect="1" noChangeArrowheads="1"/>
          </p:cNvPicPr>
          <p:nvPr/>
        </p:nvPicPr>
        <p:blipFill>
          <a:blip r:embed="rId4" cstate="print"/>
          <a:srcRect/>
          <a:stretch>
            <a:fillRect/>
          </a:stretch>
        </p:blipFill>
        <p:spPr bwMode="auto">
          <a:xfrm>
            <a:off x="1220358" y="1406770"/>
            <a:ext cx="6145247" cy="4870926"/>
          </a:xfrm>
          <a:prstGeom prst="rect">
            <a:avLst/>
          </a:prstGeom>
          <a:noFill/>
          <a:ln w="9525">
            <a:noFill/>
            <a:miter lim="800000"/>
            <a:headEnd/>
            <a:tailEnd/>
          </a:ln>
        </p:spPr>
      </p:pic>
      <p:sp>
        <p:nvSpPr>
          <p:cNvPr id="7" name="ZoneTexte 6"/>
          <p:cNvSpPr txBox="1"/>
          <p:nvPr/>
        </p:nvSpPr>
        <p:spPr>
          <a:xfrm>
            <a:off x="193431" y="6277695"/>
            <a:ext cx="11998569" cy="553998"/>
          </a:xfrm>
          <a:prstGeom prst="rect">
            <a:avLst/>
          </a:prstGeom>
          <a:noFill/>
        </p:spPr>
        <p:txBody>
          <a:bodyPr wrap="square" rtlCol="0">
            <a:spAutoFit/>
          </a:bodyPr>
          <a:lstStyle/>
          <a:p>
            <a:r>
              <a:rPr lang="en-CA" sz="1600" dirty="0"/>
              <a:t>Wagner EH. (1998). Chronic disease management: what will it take to improve care for chronic illness? </a:t>
            </a:r>
            <a:r>
              <a:rPr lang="en-CA" sz="1600" i="1" dirty="0"/>
              <a:t>Effective Clinical Practice</a:t>
            </a:r>
            <a:r>
              <a:rPr lang="en-CA" sz="1600" dirty="0"/>
              <a:t>, 1, 1-4</a:t>
            </a:r>
            <a:r>
              <a:rPr lang="en-CA" sz="1400" dirty="0"/>
              <a:t>.</a:t>
            </a:r>
            <a:endParaRPr lang="fr-CA" sz="1400" dirty="0"/>
          </a:p>
          <a:p>
            <a:endParaRPr lang="fr-CA" sz="1400" dirty="0"/>
          </a:p>
        </p:txBody>
      </p:sp>
      <p:sp>
        <p:nvSpPr>
          <p:cNvPr id="9" name="Espace réservé du contenu 17"/>
          <p:cNvSpPr txBox="1">
            <a:spLocks/>
          </p:cNvSpPr>
          <p:nvPr>
            <p:custDataLst>
              <p:tags r:id="rId1"/>
            </p:custDataLst>
          </p:nvPr>
        </p:nvSpPr>
        <p:spPr>
          <a:xfrm>
            <a:off x="6863826" y="1900915"/>
            <a:ext cx="5076127" cy="3432107"/>
          </a:xfrm>
          <a:prstGeom prst="rect">
            <a:avLst/>
          </a:prstGeom>
        </p:spPr>
        <p:txBody>
          <a:bodyPr/>
          <a:lstStyle>
            <a:lvl1pPr marL="342900" indent="-342900" algn="l" rtl="0" eaLnBrk="0" fontAlgn="base" hangingPunct="0">
              <a:spcBef>
                <a:spcPct val="20000"/>
              </a:spcBef>
              <a:spcAft>
                <a:spcPct val="0"/>
              </a:spcAft>
              <a:defRPr sz="2400" b="1">
                <a:solidFill>
                  <a:srgbClr val="0093D3"/>
                </a:solidFill>
                <a:latin typeface="+mn-lt"/>
                <a:ea typeface="+mn-ea"/>
                <a:cs typeface="+mn-cs"/>
              </a:defRPr>
            </a:lvl1pPr>
            <a:lvl2pPr marL="742950" indent="-285750" algn="l" rtl="0" eaLnBrk="0" fontAlgn="base" hangingPunct="0">
              <a:spcBef>
                <a:spcPct val="20000"/>
              </a:spcBef>
              <a:spcAft>
                <a:spcPct val="0"/>
              </a:spcAft>
              <a:buClr>
                <a:srgbClr val="653A71"/>
              </a:buClr>
              <a:buSzPct val="75000"/>
              <a:buFont typeface="Times" pitchFamily="18" charset="0"/>
              <a:buChar char="•"/>
              <a:defRPr sz="2400">
                <a:solidFill>
                  <a:schemeClr val="tx1"/>
                </a:solidFill>
                <a:latin typeface="+mn-lt"/>
                <a:ea typeface="+mn-ea"/>
              </a:defRPr>
            </a:lvl2pPr>
            <a:lvl3pPr marL="1143000" indent="-228600" algn="l" rtl="0" eaLnBrk="0" fontAlgn="base" hangingPunct="0">
              <a:spcBef>
                <a:spcPct val="20000"/>
              </a:spcBef>
              <a:spcAft>
                <a:spcPct val="0"/>
              </a:spcAft>
              <a:buClr>
                <a:srgbClr val="0093D3"/>
              </a:buClr>
              <a:buFont typeface="Wingdings" pitchFamily="2" charset="2"/>
              <a:buChar char="§"/>
              <a:defRPr sz="2000">
                <a:solidFill>
                  <a:schemeClr val="tx1"/>
                </a:solidFill>
                <a:latin typeface="+mn-lt"/>
                <a:ea typeface="+mn-ea"/>
              </a:defRPr>
            </a:lvl3pPr>
            <a:lvl4pPr marL="1600200" indent="-228600" algn="l" rtl="0" eaLnBrk="0" fontAlgn="base" hangingPunct="0">
              <a:spcBef>
                <a:spcPct val="20000"/>
              </a:spcBef>
              <a:spcAft>
                <a:spcPct val="0"/>
              </a:spcAft>
              <a:buClr>
                <a:srgbClr val="653A71"/>
              </a:buClr>
              <a:buFont typeface="Times" pitchFamily="18" charset="0"/>
              <a:buChar char="»"/>
              <a:defRPr>
                <a:solidFill>
                  <a:schemeClr val="tx1"/>
                </a:solidFill>
                <a:latin typeface="+mn-lt"/>
                <a:ea typeface="+mn-ea"/>
              </a:defRPr>
            </a:lvl4pPr>
            <a:lvl5pPr marL="2057400" indent="-228600" algn="l" rtl="0" eaLnBrk="0" fontAlgn="base" hangingPunct="0">
              <a:spcBef>
                <a:spcPct val="20000"/>
              </a:spcBef>
              <a:spcAft>
                <a:spcPct val="0"/>
              </a:spcAft>
              <a:buClr>
                <a:srgbClr val="0093D3"/>
              </a:buClr>
              <a:buFont typeface="Times" pitchFamily="18" charset="0"/>
              <a:buChar char="•"/>
              <a:defRPr sz="1600">
                <a:solidFill>
                  <a:schemeClr val="tx1"/>
                </a:solidFill>
                <a:latin typeface="+mn-lt"/>
                <a:ea typeface="+mn-ea"/>
              </a:defRPr>
            </a:lvl5pPr>
            <a:lvl6pPr marL="2514600" indent="-228600" algn="l" rtl="0" fontAlgn="base">
              <a:spcBef>
                <a:spcPct val="20000"/>
              </a:spcBef>
              <a:spcAft>
                <a:spcPct val="0"/>
              </a:spcAft>
              <a:buClr>
                <a:srgbClr val="0093D3"/>
              </a:buClr>
              <a:buFont typeface="Times" pitchFamily="1" charset="0"/>
              <a:buChar char="•"/>
              <a:defRPr sz="1600">
                <a:solidFill>
                  <a:schemeClr val="tx1"/>
                </a:solidFill>
                <a:latin typeface="+mn-lt"/>
                <a:ea typeface="+mn-ea"/>
              </a:defRPr>
            </a:lvl6pPr>
            <a:lvl7pPr marL="2971800" indent="-228600" algn="l" rtl="0" fontAlgn="base">
              <a:spcBef>
                <a:spcPct val="20000"/>
              </a:spcBef>
              <a:spcAft>
                <a:spcPct val="0"/>
              </a:spcAft>
              <a:buClr>
                <a:srgbClr val="0093D3"/>
              </a:buClr>
              <a:buFont typeface="Times" pitchFamily="1" charset="0"/>
              <a:buChar char="•"/>
              <a:defRPr sz="1600">
                <a:solidFill>
                  <a:schemeClr val="tx1"/>
                </a:solidFill>
                <a:latin typeface="+mn-lt"/>
                <a:ea typeface="+mn-ea"/>
              </a:defRPr>
            </a:lvl7pPr>
            <a:lvl8pPr marL="3429000" indent="-228600" algn="l" rtl="0" fontAlgn="base">
              <a:spcBef>
                <a:spcPct val="20000"/>
              </a:spcBef>
              <a:spcAft>
                <a:spcPct val="0"/>
              </a:spcAft>
              <a:buClr>
                <a:srgbClr val="0093D3"/>
              </a:buClr>
              <a:buFont typeface="Times" pitchFamily="1" charset="0"/>
              <a:buChar char="•"/>
              <a:defRPr sz="1600">
                <a:solidFill>
                  <a:schemeClr val="tx1"/>
                </a:solidFill>
                <a:latin typeface="+mn-lt"/>
                <a:ea typeface="+mn-ea"/>
              </a:defRPr>
            </a:lvl8pPr>
            <a:lvl9pPr marL="3886200" indent="-228600" algn="l" rtl="0" fontAlgn="base">
              <a:spcBef>
                <a:spcPct val="20000"/>
              </a:spcBef>
              <a:spcAft>
                <a:spcPct val="0"/>
              </a:spcAft>
              <a:buClr>
                <a:srgbClr val="0093D3"/>
              </a:buClr>
              <a:buFont typeface="Times" pitchFamily="1" charset="0"/>
              <a:buChar char="•"/>
              <a:defRPr sz="1600">
                <a:solidFill>
                  <a:schemeClr val="tx1"/>
                </a:solidFill>
                <a:latin typeface="+mn-lt"/>
                <a:ea typeface="+mn-ea"/>
              </a:defRPr>
            </a:lvl9pPr>
          </a:lstStyle>
          <a:p>
            <a:pPr marL="350838" indent="-266700">
              <a:spcBef>
                <a:spcPts val="0"/>
              </a:spcBef>
              <a:spcAft>
                <a:spcPts val="1800"/>
              </a:spcAft>
              <a:buClr>
                <a:srgbClr val="002060"/>
              </a:buClr>
              <a:buFont typeface="Arial"/>
              <a:buChar char="•"/>
            </a:pPr>
            <a:r>
              <a:rPr lang="fr-FR" sz="2800" b="0" kern="0" dirty="0">
                <a:solidFill>
                  <a:schemeClr val="tx1"/>
                </a:solidFill>
                <a:latin typeface="Calibri" pitchFamily="34" charset="0"/>
                <a:cs typeface="Calibri" pitchFamily="34" charset="0"/>
              </a:rPr>
              <a:t>Préparer et outiller les personnes afin qu‘elles gèrent leur santé et leurs soins de santé. </a:t>
            </a:r>
          </a:p>
          <a:p>
            <a:pPr marL="350838" indent="-266700">
              <a:buClr>
                <a:srgbClr val="002060"/>
              </a:buClr>
              <a:buFont typeface="Arial"/>
              <a:buChar char="•"/>
            </a:pPr>
            <a:r>
              <a:rPr lang="fr-FR" sz="2800" b="0" kern="0" dirty="0">
                <a:solidFill>
                  <a:schemeClr val="tx1"/>
                </a:solidFill>
                <a:latin typeface="Calibri" pitchFamily="34" charset="0"/>
                <a:cs typeface="Calibri" pitchFamily="34" charset="0"/>
              </a:rPr>
              <a:t>Reconnaissance de la personne en tant qu'acteur central dans la prise en charge de sa santé et de ses soins.</a:t>
            </a:r>
          </a:p>
        </p:txBody>
      </p:sp>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584351" cy="2163651"/>
          </a:xfrm>
          <a:prstGeom prst="rect">
            <a:avLst/>
          </a:prstGeom>
        </p:spPr>
      </p:pic>
      <p:sp>
        <p:nvSpPr>
          <p:cNvPr id="3" name="Ellipse 2"/>
          <p:cNvSpPr/>
          <p:nvPr/>
        </p:nvSpPr>
        <p:spPr>
          <a:xfrm>
            <a:off x="2795954" y="3006967"/>
            <a:ext cx="1037492" cy="685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921243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946950" y="489418"/>
            <a:ext cx="9595048" cy="1080000"/>
          </a:xfrm>
        </p:spPr>
        <p:txBody>
          <a:bodyPr>
            <a:noAutofit/>
          </a:bodyPr>
          <a:lstStyle/>
          <a:p>
            <a:pPr algn="ctr"/>
            <a:r>
              <a:rPr lang="fr-CA" b="1" dirty="0">
                <a:latin typeface="Calibri" pitchFamily="34" charset="0"/>
                <a:cs typeface="Calibri" pitchFamily="34" charset="0"/>
              </a:rPr>
              <a:t>Valorisation des savoirs expérientiels</a:t>
            </a:r>
            <a:endParaRPr lang="fr-FR" b="1" i="1" baseline="60000" dirty="0">
              <a:latin typeface="Calibri" pitchFamily="34" charset="0"/>
              <a:cs typeface="Calibri" pitchFamily="34" charset="0"/>
            </a:endParaRPr>
          </a:p>
        </p:txBody>
      </p:sp>
      <p:sp>
        <p:nvSpPr>
          <p:cNvPr id="5" name="Double flèche horizontale 4"/>
          <p:cNvSpPr/>
          <p:nvPr>
            <p:custDataLst>
              <p:tags r:id="rId2"/>
            </p:custDataLst>
          </p:nvPr>
        </p:nvSpPr>
        <p:spPr bwMode="auto">
          <a:xfrm>
            <a:off x="1846026" y="1844824"/>
            <a:ext cx="9695972" cy="1368152"/>
          </a:xfrm>
          <a:prstGeom prst="left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fr-FR" sz="2400">
              <a:solidFill>
                <a:schemeClr val="tx1"/>
              </a:solidFill>
              <a:latin typeface="Arial" charset="0"/>
              <a:ea typeface="ＭＳ Ｐゴシック" pitchFamily="1" charset="-128"/>
            </a:endParaRPr>
          </a:p>
        </p:txBody>
      </p:sp>
      <p:sp>
        <p:nvSpPr>
          <p:cNvPr id="6" name="ZoneTexte 5"/>
          <p:cNvSpPr txBox="1"/>
          <p:nvPr>
            <p:custDataLst>
              <p:tags r:id="rId3"/>
            </p:custDataLst>
          </p:nvPr>
        </p:nvSpPr>
        <p:spPr>
          <a:xfrm>
            <a:off x="2423592" y="2348880"/>
            <a:ext cx="2664296" cy="369332"/>
          </a:xfrm>
          <a:prstGeom prst="rect">
            <a:avLst/>
          </a:prstGeom>
          <a:noFill/>
        </p:spPr>
        <p:txBody>
          <a:bodyPr wrap="square" rtlCol="0" anchor="ctr">
            <a:spAutoFit/>
          </a:bodyPr>
          <a:lstStyle/>
          <a:p>
            <a:r>
              <a:rPr lang="fr-CA" b="1" dirty="0">
                <a:solidFill>
                  <a:srgbClr val="002060"/>
                </a:solidFill>
                <a:latin typeface="Calibri" pitchFamily="34" charset="0"/>
                <a:cs typeface="Calibri" pitchFamily="34" charset="0"/>
              </a:rPr>
              <a:t>Modèle paternaliste</a:t>
            </a:r>
            <a:endParaRPr lang="fr-FR" b="1" dirty="0">
              <a:solidFill>
                <a:srgbClr val="002060"/>
              </a:solidFill>
              <a:latin typeface="Calibri" pitchFamily="34" charset="0"/>
              <a:cs typeface="Calibri" pitchFamily="34" charset="0"/>
            </a:endParaRPr>
          </a:p>
        </p:txBody>
      </p:sp>
      <p:sp>
        <p:nvSpPr>
          <p:cNvPr id="7" name="ZoneTexte 6"/>
          <p:cNvSpPr txBox="1"/>
          <p:nvPr>
            <p:custDataLst>
              <p:tags r:id="rId4"/>
            </p:custDataLst>
          </p:nvPr>
        </p:nvSpPr>
        <p:spPr>
          <a:xfrm>
            <a:off x="8220638" y="2236949"/>
            <a:ext cx="2808312" cy="646331"/>
          </a:xfrm>
          <a:prstGeom prst="rect">
            <a:avLst/>
          </a:prstGeom>
          <a:noFill/>
        </p:spPr>
        <p:txBody>
          <a:bodyPr wrap="square" rtlCol="0">
            <a:spAutoFit/>
          </a:bodyPr>
          <a:lstStyle/>
          <a:p>
            <a:pPr algn="ctr"/>
            <a:r>
              <a:rPr lang="fr-CA" b="1" dirty="0">
                <a:solidFill>
                  <a:srgbClr val="002060"/>
                </a:solidFill>
                <a:latin typeface="Calibri" pitchFamily="34" charset="0"/>
                <a:cs typeface="Calibri" pitchFamily="34" charset="0"/>
              </a:rPr>
              <a:t>Modèle du partenariat patient</a:t>
            </a:r>
            <a:endParaRPr lang="fr-FR" b="1" dirty="0">
              <a:solidFill>
                <a:srgbClr val="002060"/>
              </a:solidFill>
              <a:latin typeface="Calibri" pitchFamily="34" charset="0"/>
              <a:cs typeface="Calibri" pitchFamily="34" charset="0"/>
            </a:endParaRPr>
          </a:p>
        </p:txBody>
      </p:sp>
      <p:pic>
        <p:nvPicPr>
          <p:cNvPr id="17410" name="Picture 2" descr="http://www.ideachampions.com/weblogs/decision-making.jpg"/>
          <p:cNvPicPr>
            <a:picLocks noChangeAspect="1" noChangeArrowheads="1"/>
          </p:cNvPicPr>
          <p:nvPr>
            <p:custDataLst>
              <p:tags r:id="rId5"/>
            </p:custDataLst>
          </p:nvPr>
        </p:nvPicPr>
        <p:blipFill>
          <a:blip r:embed="rId10" cstate="print"/>
          <a:srcRect/>
          <a:stretch>
            <a:fillRect/>
          </a:stretch>
        </p:blipFill>
        <p:spPr bwMode="auto">
          <a:xfrm>
            <a:off x="5813392" y="3930155"/>
            <a:ext cx="1658033" cy="16391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ZoneTexte 8"/>
          <p:cNvSpPr txBox="1"/>
          <p:nvPr>
            <p:custDataLst>
              <p:tags r:id="rId6"/>
            </p:custDataLst>
          </p:nvPr>
        </p:nvSpPr>
        <p:spPr>
          <a:xfrm>
            <a:off x="2063553" y="3351184"/>
            <a:ext cx="3109061" cy="1661993"/>
          </a:xfrm>
          <a:prstGeom prst="rect">
            <a:avLst/>
          </a:prstGeom>
          <a:noFill/>
        </p:spPr>
        <p:txBody>
          <a:bodyPr wrap="square" rtlCol="0">
            <a:spAutoFit/>
          </a:bodyPr>
          <a:lstStyle/>
          <a:p>
            <a:pPr>
              <a:spcAft>
                <a:spcPts val="1200"/>
              </a:spcAft>
            </a:pPr>
            <a:r>
              <a:rPr lang="fr-CA" sz="2000" b="1" dirty="0">
                <a:solidFill>
                  <a:srgbClr val="002060"/>
                </a:solidFill>
                <a:latin typeface="Calibri" pitchFamily="34" charset="0"/>
                <a:cs typeface="Calibri" pitchFamily="34" charset="0"/>
              </a:rPr>
              <a:t>Expertise du professionnel</a:t>
            </a:r>
          </a:p>
          <a:p>
            <a:pPr marL="358775" indent="-269875">
              <a:buClr>
                <a:srgbClr val="002060"/>
              </a:buClr>
              <a:buFont typeface="Arial"/>
              <a:buChar char="•"/>
            </a:pPr>
            <a:r>
              <a:rPr lang="fr-CA" dirty="0">
                <a:solidFill>
                  <a:srgbClr val="002060"/>
                </a:solidFill>
                <a:latin typeface="Calibri" pitchFamily="34" charset="0"/>
                <a:cs typeface="Calibri" pitchFamily="34" charset="0"/>
              </a:rPr>
              <a:t>Diagnostic</a:t>
            </a:r>
          </a:p>
          <a:p>
            <a:pPr marL="358775" indent="-269875">
              <a:buClr>
                <a:srgbClr val="002060"/>
              </a:buClr>
              <a:buFont typeface="Arial"/>
              <a:buChar char="•"/>
            </a:pPr>
            <a:r>
              <a:rPr lang="fr-CA" dirty="0">
                <a:solidFill>
                  <a:srgbClr val="002060"/>
                </a:solidFill>
                <a:latin typeface="Calibri" pitchFamily="34" charset="0"/>
                <a:cs typeface="Calibri" pitchFamily="34" charset="0"/>
              </a:rPr>
              <a:t>Étiologie de la maladie</a:t>
            </a:r>
          </a:p>
          <a:p>
            <a:pPr marL="358775" indent="-269875">
              <a:buClr>
                <a:srgbClr val="002060"/>
              </a:buClr>
              <a:buFont typeface="Arial"/>
              <a:buChar char="•"/>
            </a:pPr>
            <a:r>
              <a:rPr lang="fr-CA" dirty="0">
                <a:solidFill>
                  <a:srgbClr val="002060"/>
                </a:solidFill>
                <a:latin typeface="Calibri" pitchFamily="34" charset="0"/>
                <a:cs typeface="Calibri" pitchFamily="34" charset="0"/>
              </a:rPr>
              <a:t>Options de traitements</a:t>
            </a:r>
          </a:p>
          <a:p>
            <a:pPr marL="358775" indent="-269875">
              <a:buClr>
                <a:srgbClr val="002060"/>
              </a:buClr>
              <a:buFont typeface="Arial"/>
              <a:buChar char="•"/>
            </a:pPr>
            <a:r>
              <a:rPr lang="fr-CA" dirty="0">
                <a:solidFill>
                  <a:srgbClr val="002060"/>
                </a:solidFill>
                <a:latin typeface="Calibri" pitchFamily="34" charset="0"/>
                <a:cs typeface="Calibri" pitchFamily="34" charset="0"/>
              </a:rPr>
              <a:t>Résultats probables</a:t>
            </a:r>
            <a:endParaRPr lang="fr-FR" dirty="0">
              <a:solidFill>
                <a:srgbClr val="002060"/>
              </a:solidFill>
              <a:latin typeface="Calibri" pitchFamily="34" charset="0"/>
              <a:cs typeface="Calibri" pitchFamily="34" charset="0"/>
            </a:endParaRPr>
          </a:p>
        </p:txBody>
      </p:sp>
      <p:sp>
        <p:nvSpPr>
          <p:cNvPr id="10" name="ZoneTexte 9"/>
          <p:cNvSpPr txBox="1"/>
          <p:nvPr>
            <p:custDataLst>
              <p:tags r:id="rId7"/>
            </p:custDataLst>
          </p:nvPr>
        </p:nvSpPr>
        <p:spPr>
          <a:xfrm>
            <a:off x="8112204" y="3361291"/>
            <a:ext cx="2880320" cy="1938992"/>
          </a:xfrm>
          <a:prstGeom prst="rect">
            <a:avLst/>
          </a:prstGeom>
          <a:noFill/>
        </p:spPr>
        <p:txBody>
          <a:bodyPr wrap="square" rtlCol="0">
            <a:spAutoFit/>
          </a:bodyPr>
          <a:lstStyle/>
          <a:p>
            <a:pPr>
              <a:spcAft>
                <a:spcPts val="1200"/>
              </a:spcAft>
            </a:pPr>
            <a:r>
              <a:rPr lang="fr-CA" sz="2000" b="1" dirty="0">
                <a:solidFill>
                  <a:srgbClr val="002060"/>
                </a:solidFill>
                <a:latin typeface="Calibri" pitchFamily="34" charset="0"/>
                <a:cs typeface="Calibri" pitchFamily="34" charset="0"/>
              </a:rPr>
              <a:t>Expertise du patient</a:t>
            </a:r>
            <a:endParaRPr lang="fr-CA" sz="2000" dirty="0">
              <a:solidFill>
                <a:srgbClr val="002060"/>
              </a:solidFill>
              <a:latin typeface="Calibri" pitchFamily="34" charset="0"/>
              <a:cs typeface="Calibri" pitchFamily="34" charset="0"/>
            </a:endParaRPr>
          </a:p>
          <a:p>
            <a:pPr marL="360363" indent="-285750">
              <a:buClr>
                <a:srgbClr val="002060"/>
              </a:buClr>
              <a:buFont typeface="Arial"/>
              <a:buChar char="•"/>
            </a:pPr>
            <a:r>
              <a:rPr lang="fr-CA" dirty="0">
                <a:solidFill>
                  <a:srgbClr val="002060"/>
                </a:solidFill>
                <a:latin typeface="Calibri" pitchFamily="34" charset="0"/>
                <a:cs typeface="Calibri" pitchFamily="34" charset="0"/>
              </a:rPr>
              <a:t>Expérience de la maladie</a:t>
            </a:r>
          </a:p>
          <a:p>
            <a:pPr marL="360363" indent="-285750">
              <a:buClr>
                <a:srgbClr val="002060"/>
              </a:buClr>
              <a:buFont typeface="Arial"/>
              <a:buChar char="•"/>
            </a:pPr>
            <a:r>
              <a:rPr lang="fr-CA" dirty="0">
                <a:solidFill>
                  <a:srgbClr val="002060"/>
                </a:solidFill>
                <a:latin typeface="Calibri" pitchFamily="34" charset="0"/>
                <a:cs typeface="Calibri" pitchFamily="34" charset="0"/>
              </a:rPr>
              <a:t>Situation sociale</a:t>
            </a:r>
          </a:p>
          <a:p>
            <a:pPr marL="360363" indent="-285750">
              <a:buClr>
                <a:srgbClr val="002060"/>
              </a:buClr>
              <a:buFont typeface="Arial"/>
              <a:buChar char="•"/>
            </a:pPr>
            <a:r>
              <a:rPr lang="fr-CA" dirty="0">
                <a:solidFill>
                  <a:srgbClr val="002060"/>
                </a:solidFill>
                <a:latin typeface="Calibri" pitchFamily="34" charset="0"/>
                <a:cs typeface="Calibri" pitchFamily="34" charset="0"/>
              </a:rPr>
              <a:t>Valeurs</a:t>
            </a:r>
          </a:p>
          <a:p>
            <a:pPr marL="360363" indent="-285750">
              <a:buClr>
                <a:srgbClr val="002060"/>
              </a:buClr>
              <a:buFont typeface="Arial"/>
              <a:buChar char="•"/>
            </a:pPr>
            <a:r>
              <a:rPr lang="fr-CA" dirty="0">
                <a:solidFill>
                  <a:srgbClr val="002060"/>
                </a:solidFill>
                <a:latin typeface="Calibri" pitchFamily="34" charset="0"/>
                <a:cs typeface="Calibri" pitchFamily="34" charset="0"/>
              </a:rPr>
              <a:t>Préférences</a:t>
            </a:r>
          </a:p>
          <a:p>
            <a:pPr marL="360363" indent="-285750">
              <a:buClr>
                <a:srgbClr val="002060"/>
              </a:buClr>
              <a:buFont typeface="Arial"/>
              <a:buChar char="•"/>
            </a:pPr>
            <a:r>
              <a:rPr lang="fr-CA" dirty="0">
                <a:solidFill>
                  <a:srgbClr val="002060"/>
                </a:solidFill>
                <a:latin typeface="Calibri" pitchFamily="34" charset="0"/>
                <a:cs typeface="Calibri" pitchFamily="34" charset="0"/>
              </a:rPr>
              <a:t>Forces</a:t>
            </a:r>
          </a:p>
        </p:txBody>
      </p:sp>
      <p:sp>
        <p:nvSpPr>
          <p:cNvPr id="3" name="ZoneTexte 2"/>
          <p:cNvSpPr txBox="1"/>
          <p:nvPr/>
        </p:nvSpPr>
        <p:spPr>
          <a:xfrm>
            <a:off x="123092" y="6125375"/>
            <a:ext cx="11852031" cy="861774"/>
          </a:xfrm>
          <a:prstGeom prst="rect">
            <a:avLst/>
          </a:prstGeom>
          <a:noFill/>
        </p:spPr>
        <p:txBody>
          <a:bodyPr wrap="square" rtlCol="0">
            <a:spAutoFit/>
          </a:bodyPr>
          <a:lstStyle/>
          <a:p>
            <a:r>
              <a:rPr lang="en-US" sz="1600" dirty="0"/>
              <a:t>Légaré F. (2009). Le </a:t>
            </a:r>
            <a:r>
              <a:rPr lang="en-US" sz="1600" dirty="0" err="1"/>
              <a:t>partage</a:t>
            </a:r>
            <a:r>
              <a:rPr lang="en-US" sz="1600" dirty="0"/>
              <a:t> des </a:t>
            </a:r>
            <a:r>
              <a:rPr lang="en-US" sz="1600" dirty="0" err="1"/>
              <a:t>décisions</a:t>
            </a:r>
            <a:r>
              <a:rPr lang="en-US" sz="1600" dirty="0"/>
              <a:t> en santé entre patients et </a:t>
            </a:r>
            <a:r>
              <a:rPr lang="en-US" sz="1600" dirty="0" err="1"/>
              <a:t>médecins</a:t>
            </a:r>
            <a:r>
              <a:rPr lang="en-US" sz="1600" dirty="0"/>
              <a:t>. </a:t>
            </a:r>
            <a:r>
              <a:rPr lang="en-US" sz="1600" dirty="0" err="1"/>
              <a:t>Recherches</a:t>
            </a:r>
            <a:r>
              <a:rPr lang="en-US" sz="1600" dirty="0"/>
              <a:t> </a:t>
            </a:r>
            <a:r>
              <a:rPr lang="en-US" sz="1600" dirty="0" err="1"/>
              <a:t>sociographiques</a:t>
            </a:r>
            <a:r>
              <a:rPr lang="en-US" sz="1600" dirty="0"/>
              <a:t>, 50(2), 283-299.</a:t>
            </a:r>
          </a:p>
          <a:p>
            <a:r>
              <a:rPr lang="en-US" sz="1600" dirty="0"/>
              <a:t>Coulter, A. &amp; Collins, A. (2011). Making Shared Decision-Making a Reality. No decision about me, without me. London, UK: The King’s Fund. </a:t>
            </a:r>
          </a:p>
          <a:p>
            <a:endParaRPr lang="fr-CA" dirty="0"/>
          </a:p>
        </p:txBody>
      </p:sp>
      <p:pic>
        <p:nvPicPr>
          <p:cNvPr id="12" name="Imag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1584351" cy="2163651"/>
          </a:xfrm>
          <a:prstGeom prst="rect">
            <a:avLst/>
          </a:prstGeom>
        </p:spPr>
      </p:pic>
    </p:spTree>
    <p:extLst>
      <p:ext uri="{BB962C8B-B14F-4D97-AF65-F5344CB8AC3E}">
        <p14:creationId xmlns:p14="http://schemas.microsoft.com/office/powerpoint/2010/main" val="37854359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p:cNvSpPr txBox="1">
            <a:spLocks/>
          </p:cNvSpPr>
          <p:nvPr>
            <p:custDataLst>
              <p:tags r:id="rId1"/>
            </p:custDataLst>
          </p:nvPr>
        </p:nvSpPr>
        <p:spPr>
          <a:xfrm>
            <a:off x="1991544" y="2567354"/>
            <a:ext cx="9579132" cy="3947450"/>
          </a:xfrm>
          <a:prstGeom prst="rect">
            <a:avLst/>
          </a:prstGeom>
        </p:spPr>
        <p:txBody>
          <a:bodyPr vert="horz" lIns="91440" tIns="45720" rIns="91440" bIns="45720" rtlCol="0">
            <a:normAutofit/>
          </a:bodyPr>
          <a:lstStyle/>
          <a:p>
            <a:pPr>
              <a:defRPr/>
            </a:pPr>
            <a:r>
              <a:rPr lang="fr-CA" sz="3200" i="1" dirty="0"/>
              <a:t>État de bien-être dans lequel chaque personne réalise son potentiel, fait face aux difficultés normales de la vie, […] et peut apporter sa contribution à la communauté </a:t>
            </a:r>
            <a:r>
              <a:rPr lang="fr-CA" sz="3200" dirty="0">
                <a:latin typeface="Calibri" panose="020F0502020204030204" pitchFamily="34" charset="0"/>
              </a:rPr>
              <a:t>(Organisation mondiale de la santé, 2001</a:t>
            </a:r>
            <a:r>
              <a:rPr lang="fr-CA" sz="3200" dirty="0" smtClean="0">
                <a:latin typeface="Calibri" panose="020F0502020204030204" pitchFamily="34" charset="0"/>
              </a:rPr>
              <a:t>)</a:t>
            </a:r>
            <a:endParaRPr lang="fr-CA" sz="3200" dirty="0">
              <a:latin typeface="Calibri" panose="020F0502020204030204" pitchFamily="34" charset="0"/>
            </a:endParaRPr>
          </a:p>
        </p:txBody>
      </p:sp>
      <p:sp>
        <p:nvSpPr>
          <p:cNvPr id="8" name="Titre 1"/>
          <p:cNvSpPr>
            <a:spLocks noGrp="1"/>
          </p:cNvSpPr>
          <p:nvPr>
            <p:ph type="title"/>
            <p:custDataLst>
              <p:tags r:id="rId2"/>
            </p:custDataLst>
          </p:nvPr>
        </p:nvSpPr>
        <p:spPr>
          <a:xfrm>
            <a:off x="2418053" y="541825"/>
            <a:ext cx="9152623" cy="1080000"/>
          </a:xfrm>
        </p:spPr>
        <p:txBody>
          <a:bodyPr>
            <a:normAutofit/>
          </a:bodyPr>
          <a:lstStyle/>
          <a:p>
            <a:r>
              <a:rPr lang="fr-CA" b="1" dirty="0">
                <a:latin typeface="Calibri" panose="020F0502020204030204" pitchFamily="34" charset="0"/>
              </a:rPr>
              <a:t>La santé mentale, c’est quoi?</a:t>
            </a:r>
          </a:p>
        </p:txBody>
      </p:sp>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584351" cy="2163651"/>
          </a:xfrm>
          <a:prstGeom prst="rect">
            <a:avLst/>
          </a:prstGeom>
        </p:spPr>
      </p:pic>
    </p:spTree>
    <p:extLst>
      <p:ext uri="{BB962C8B-B14F-4D97-AF65-F5344CB8AC3E}">
        <p14:creationId xmlns:p14="http://schemas.microsoft.com/office/powerpoint/2010/main" val="8925737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5"/>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2.xml><?xml version="1.0" encoding="utf-8"?>
<p:tagLst xmlns:a="http://schemas.openxmlformats.org/drawingml/2006/main" xmlns:r="http://schemas.openxmlformats.org/officeDocument/2006/relationships" xmlns:p="http://schemas.openxmlformats.org/presentationml/2006/main">
  <p:tag name="NUM" val="7"/>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5"/>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5"/>
</p:tagLst>
</file>

<file path=ppt/tags/tag22.xml><?xml version="1.0" encoding="utf-8"?>
<p:tagLst xmlns:a="http://schemas.openxmlformats.org/drawingml/2006/main" xmlns:r="http://schemas.openxmlformats.org/officeDocument/2006/relationships" xmlns:p="http://schemas.openxmlformats.org/presentationml/2006/main">
  <p:tag name="NUM" val="6"/>
</p:tagLst>
</file>

<file path=ppt/tags/tag23.xml><?xml version="1.0" encoding="utf-8"?>
<p:tagLst xmlns:a="http://schemas.openxmlformats.org/drawingml/2006/main" xmlns:r="http://schemas.openxmlformats.org/officeDocument/2006/relationships" xmlns:p="http://schemas.openxmlformats.org/presentationml/2006/main">
  <p:tag name="NUM" val="7"/>
</p:tagLst>
</file>

<file path=ppt/tags/tag24.xml><?xml version="1.0" encoding="utf-8"?>
<p:tagLst xmlns:a="http://schemas.openxmlformats.org/drawingml/2006/main" xmlns:r="http://schemas.openxmlformats.org/officeDocument/2006/relationships" xmlns:p="http://schemas.openxmlformats.org/presentationml/2006/main">
  <p:tag name="NUM" val="8"/>
</p:tagLst>
</file>

<file path=ppt/tags/tag25.xml><?xml version="1.0" encoding="utf-8"?>
<p:tagLst xmlns:a="http://schemas.openxmlformats.org/drawingml/2006/main" xmlns:r="http://schemas.openxmlformats.org/officeDocument/2006/relationships" xmlns:p="http://schemas.openxmlformats.org/presentationml/2006/main">
  <p:tag name="NUM" val="10"/>
</p:tagLst>
</file>

<file path=ppt/tags/tag26.xml><?xml version="1.0" encoding="utf-8"?>
<p:tagLst xmlns:a="http://schemas.openxmlformats.org/drawingml/2006/main" xmlns:r="http://schemas.openxmlformats.org/officeDocument/2006/relationships" xmlns:p="http://schemas.openxmlformats.org/presentationml/2006/main">
  <p:tag name="NUM" val="11"/>
</p:tagLst>
</file>

<file path=ppt/tags/tag27.xml><?xml version="1.0" encoding="utf-8"?>
<p:tagLst xmlns:a="http://schemas.openxmlformats.org/drawingml/2006/main" xmlns:r="http://schemas.openxmlformats.org/officeDocument/2006/relationships" xmlns:p="http://schemas.openxmlformats.org/presentationml/2006/main">
  <p:tag name="NUM" val="12"/>
</p:tagLst>
</file>

<file path=ppt/tags/tag28.xml><?xml version="1.0" encoding="utf-8"?>
<p:tagLst xmlns:a="http://schemas.openxmlformats.org/drawingml/2006/main" xmlns:r="http://schemas.openxmlformats.org/officeDocument/2006/relationships" xmlns:p="http://schemas.openxmlformats.org/presentationml/2006/main">
  <p:tag name="NUM" val="9"/>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6"/>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5"/>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5"/>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5"/>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5"/>
</p:tagLst>
</file>

<file path=ppt/tags/tag40.xml><?xml version="1.0" encoding="utf-8"?>
<p:tagLst xmlns:a="http://schemas.openxmlformats.org/drawingml/2006/main" xmlns:r="http://schemas.openxmlformats.org/officeDocument/2006/relationships" xmlns:p="http://schemas.openxmlformats.org/presentationml/2006/main">
  <p:tag name="NUM" val="5"/>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5"/>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5"/>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NUM" val="5"/>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5"/>
</p:tagLst>
</file>

<file path=ppt/tags/tag58.xml><?xml version="1.0" encoding="utf-8"?>
<p:tagLst xmlns:a="http://schemas.openxmlformats.org/drawingml/2006/main" xmlns:r="http://schemas.openxmlformats.org/officeDocument/2006/relationships" xmlns:p="http://schemas.openxmlformats.org/presentationml/2006/main">
  <p:tag name="NUM" val="4"/>
</p:tagLst>
</file>

<file path=ppt/tags/tag59.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4"/>
</p:tagLst>
</file>

<file path=ppt/tags/tag61.xml><?xml version="1.0" encoding="utf-8"?>
<p:tagLst xmlns:a="http://schemas.openxmlformats.org/drawingml/2006/main" xmlns:r="http://schemas.openxmlformats.org/officeDocument/2006/relationships" xmlns:p="http://schemas.openxmlformats.org/presentationml/2006/main">
  <p:tag name="NUM" val="5"/>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5"/>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5"/>
</p:tagLst>
</file>

<file path=ppt/tags/tag67.xml><?xml version="1.0" encoding="utf-8"?>
<p:tagLst xmlns:a="http://schemas.openxmlformats.org/drawingml/2006/main" xmlns:r="http://schemas.openxmlformats.org/officeDocument/2006/relationships" xmlns:p="http://schemas.openxmlformats.org/presentationml/2006/main">
  <p:tag name="NUM" val="4"/>
</p:tagLst>
</file>

<file path=ppt/tags/tag68.xml><?xml version="1.0" encoding="utf-8"?>
<p:tagLst xmlns:a="http://schemas.openxmlformats.org/drawingml/2006/main" xmlns:r="http://schemas.openxmlformats.org/officeDocument/2006/relationships" xmlns:p="http://schemas.openxmlformats.org/presentationml/2006/main">
  <p:tag name="NUM" val="5"/>
</p:tagLst>
</file>

<file path=ppt/tags/tag69.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5"/>
</p:tagLst>
</file>

<file path=ppt/tags/tag71.xml><?xml version="1.0" encoding="utf-8"?>
<p:tagLst xmlns:a="http://schemas.openxmlformats.org/drawingml/2006/main" xmlns:r="http://schemas.openxmlformats.org/officeDocument/2006/relationships" xmlns:p="http://schemas.openxmlformats.org/presentationml/2006/main">
  <p:tag name="NUM" val="5"/>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610</TotalTime>
  <Words>2565</Words>
  <Application>Microsoft Office PowerPoint</Application>
  <PresentationFormat>Personnalisé</PresentationFormat>
  <Paragraphs>343</Paragraphs>
  <Slides>59</Slides>
  <Notes>47</Notes>
  <HiddenSlides>0</HiddenSlides>
  <MMClips>0</MMClips>
  <ScaleCrop>false</ScaleCrop>
  <HeadingPairs>
    <vt:vector size="4" baseType="variant">
      <vt:variant>
        <vt:lpstr>Thème</vt:lpstr>
      </vt:variant>
      <vt:variant>
        <vt:i4>1</vt:i4>
      </vt:variant>
      <vt:variant>
        <vt:lpstr>Titres des diapositives</vt:lpstr>
      </vt:variant>
      <vt:variant>
        <vt:i4>59</vt:i4>
      </vt:variant>
    </vt:vector>
  </HeadingPairs>
  <TitlesOfParts>
    <vt:vector size="60" baseType="lpstr">
      <vt:lpstr>Thème Office</vt:lpstr>
      <vt:lpstr>Aller mieux à ma façon   Soutenir l’autogestion des troubles dépressif, anxieux et bipolaire</vt:lpstr>
      <vt:lpstr>Plan de la conférence</vt:lpstr>
      <vt:lpstr>1. Activité brise-glace</vt:lpstr>
      <vt:lpstr>2. Fondements théoriques et empiriques </vt:lpstr>
      <vt:lpstr>L’autogestion, c’est quoi?</vt:lpstr>
      <vt:lpstr>Pourquoi soutenir l’autogestion des troubles anxieux/dépressif?</vt:lpstr>
      <vt:lpstr>Modèle de gestion des maladies chroniques</vt:lpstr>
      <vt:lpstr>Valorisation des savoirs expérientiels</vt:lpstr>
      <vt:lpstr>La santé mentale, c’est quoi?</vt:lpstr>
      <vt:lpstr>Deux composantes du bien-être (santé mentale positive)</vt:lpstr>
      <vt:lpstr>Présentation PowerPoint</vt:lpstr>
      <vt:lpstr>Rétablissement en santé mentale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Quels sont les particularités de l’outil Aller mieux à ma façon?</vt:lpstr>
      <vt:lpstr>3. Composantes de l’outil</vt:lpstr>
      <vt:lpstr>Présentation PowerPoint</vt:lpstr>
      <vt:lpstr>Présentation PowerPoint</vt:lpstr>
      <vt:lpstr>Présentation PowerPoint</vt:lpstr>
      <vt:lpstr>Présentation PowerPoint</vt:lpstr>
      <vt:lpstr>Présentation PowerPoint</vt:lpstr>
      <vt:lpstr>Présentation PowerPoint</vt:lpstr>
      <vt:lpstr>Répertoire de ressources complémentaires en ligne</vt:lpstr>
      <vt:lpstr>Présentation PowerPoint</vt:lpstr>
      <vt:lpstr>Présentation PowerPoint</vt:lpstr>
      <vt:lpstr>Présentation PowerPoint</vt:lpstr>
      <vt:lpstr>Présentation PowerPoint</vt:lpstr>
      <vt:lpstr>4. Principes de l’accompagnement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5. Évaluation de l’outil</vt:lpstr>
      <vt:lpstr>Évaluation en première ligne</vt:lpstr>
      <vt:lpstr>6. Se procurer l’outil</vt:lpstr>
      <vt:lpstr>Présentation PowerPoint</vt:lpstr>
      <vt:lpstr>7. Développements à venir</vt:lpstr>
      <vt:lpstr>Présentation PowerPoint</vt:lpstr>
      <vt:lpstr>Présentation PowerPoint</vt:lpstr>
      <vt:lpstr>8. J’avance! de Revivre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9. Conclusion</vt:lpstr>
      <vt:lpstr>Conclusion</vt:lpstr>
      <vt:lpstr>Écrivez-nous: pourallermieux@uqam.ca </vt:lpstr>
    </vt:vector>
  </TitlesOfParts>
  <Company>UQAM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Aller mieux à ma façon + Plateforme pour les intervenants et intervention personnalisée en ligne avec un pair aidant virtuel</dc:title>
  <dc:creator>Houle, Janie</dc:creator>
  <cp:lastModifiedBy>Citedelasante</cp:lastModifiedBy>
  <cp:revision>39</cp:revision>
  <dcterms:created xsi:type="dcterms:W3CDTF">2017-09-29T16:22:46Z</dcterms:created>
  <dcterms:modified xsi:type="dcterms:W3CDTF">2018-09-20T16:03:08Z</dcterms:modified>
</cp:coreProperties>
</file>